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5008" r:id="rId1"/>
    <p:sldMasterId id="2147483704" r:id="rId2"/>
  </p:sldMasterIdLst>
  <p:notesMasterIdLst>
    <p:notesMasterId r:id="rId24"/>
  </p:notesMasterIdLst>
  <p:handoutMasterIdLst>
    <p:handoutMasterId r:id="rId25"/>
  </p:handoutMasterIdLst>
  <p:sldIdLst>
    <p:sldId id="256" r:id="rId3"/>
    <p:sldId id="318" r:id="rId4"/>
    <p:sldId id="300" r:id="rId5"/>
    <p:sldId id="301" r:id="rId6"/>
    <p:sldId id="264" r:id="rId7"/>
    <p:sldId id="309" r:id="rId8"/>
    <p:sldId id="302" r:id="rId9"/>
    <p:sldId id="310" r:id="rId10"/>
    <p:sldId id="303" r:id="rId11"/>
    <p:sldId id="306" r:id="rId12"/>
    <p:sldId id="312" r:id="rId13"/>
    <p:sldId id="314" r:id="rId14"/>
    <p:sldId id="304" r:id="rId15"/>
    <p:sldId id="315" r:id="rId16"/>
    <p:sldId id="307" r:id="rId17"/>
    <p:sldId id="305" r:id="rId18"/>
    <p:sldId id="316" r:id="rId19"/>
    <p:sldId id="308" r:id="rId20"/>
    <p:sldId id="317" r:id="rId21"/>
    <p:sldId id="311" r:id="rId22"/>
    <p:sldId id="298" r:id="rId2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DBF"/>
    <a:srgbClr val="F1900F"/>
    <a:srgbClr val="6BB700"/>
    <a:srgbClr val="FF8E8E"/>
    <a:srgbClr val="F2F2F2"/>
    <a:srgbClr val="202124"/>
    <a:srgbClr val="2F5994"/>
    <a:srgbClr val="0B5A99"/>
    <a:srgbClr val="216398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4562" autoAdjust="0"/>
  </p:normalViewPr>
  <p:slideViewPr>
    <p:cSldViewPr snapToGrid="0">
      <p:cViewPr varScale="1">
        <p:scale>
          <a:sx n="56" d="100"/>
          <a:sy n="56" d="100"/>
        </p:scale>
        <p:origin x="1574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7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4F5833-6C60-4082-AD3B-D70721FF8A39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B7A1E-F434-4EAC-AEBD-7592D79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B2A63B0-0A9F-4A15-A3C9-4160253A81CB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C0659-34C9-4BAF-A7FA-59E8DF728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8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73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C0659-34C9-4BAF-A7FA-59E8DF7289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30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3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0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8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 smtClean="0">
              <a:solidFill>
                <a:srgbClr val="52525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5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29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C0659-34C9-4BAF-A7FA-59E8DF7289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810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99276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167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632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3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404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364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40031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7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050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937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88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2153581"/>
          </a:xfrm>
        </p:spPr>
        <p:txBody>
          <a:bodyPr/>
          <a:lstStyle>
            <a:lvl1pPr marL="0" indent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114" indent="0">
              <a:buNone/>
              <a:defRPr/>
            </a:lvl3pPr>
            <a:lvl4pPr marL="448227" indent="0">
              <a:buNone/>
              <a:defRPr/>
            </a:lvl4pPr>
            <a:lvl5pPr marL="67234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8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63129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0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362058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682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171717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rgbClr val="171717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54018" y="6146867"/>
            <a:ext cx="1355630" cy="289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1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42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3296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66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98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912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843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981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50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53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151445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12142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Lead-in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406401" y="5861707"/>
            <a:ext cx="2343449" cy="513900"/>
            <a:chOff x="3484562" y="4392613"/>
            <a:chExt cx="6862764" cy="1504950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151313" y="4392613"/>
              <a:ext cx="838200" cy="739775"/>
            </a:xfrm>
            <a:custGeom>
              <a:avLst/>
              <a:gdLst>
                <a:gd name="T0" fmla="*/ 0 w 528"/>
                <a:gd name="T1" fmla="*/ 466 h 466"/>
                <a:gd name="T2" fmla="*/ 528 w 528"/>
                <a:gd name="T3" fmla="*/ 466 h 466"/>
                <a:gd name="T4" fmla="*/ 528 w 528"/>
                <a:gd name="T5" fmla="*/ 0 h 466"/>
                <a:gd name="T6" fmla="*/ 0 w 528"/>
                <a:gd name="T7" fmla="*/ 74 h 466"/>
                <a:gd name="T8" fmla="*/ 0 w 528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466"/>
                  </a:moveTo>
                  <a:lnTo>
                    <a:pt x="528" y="466"/>
                  </a:lnTo>
                  <a:lnTo>
                    <a:pt x="528" y="0"/>
                  </a:lnTo>
                  <a:lnTo>
                    <a:pt x="0" y="74"/>
                  </a:lnTo>
                  <a:lnTo>
                    <a:pt x="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84562" y="4513263"/>
              <a:ext cx="642938" cy="619125"/>
            </a:xfrm>
            <a:custGeom>
              <a:avLst/>
              <a:gdLst>
                <a:gd name="T0" fmla="*/ 405 w 405"/>
                <a:gd name="T1" fmla="*/ 390 h 390"/>
                <a:gd name="T2" fmla="*/ 405 w 405"/>
                <a:gd name="T3" fmla="*/ 0 h 390"/>
                <a:gd name="T4" fmla="*/ 0 w 405"/>
                <a:gd name="T5" fmla="*/ 56 h 390"/>
                <a:gd name="T6" fmla="*/ 0 w 405"/>
                <a:gd name="T7" fmla="*/ 390 h 390"/>
                <a:gd name="T8" fmla="*/ 405 w 405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90">
                  <a:moveTo>
                    <a:pt x="405" y="390"/>
                  </a:moveTo>
                  <a:lnTo>
                    <a:pt x="405" y="0"/>
                  </a:lnTo>
                  <a:lnTo>
                    <a:pt x="0" y="56"/>
                  </a:lnTo>
                  <a:lnTo>
                    <a:pt x="0" y="390"/>
                  </a:lnTo>
                  <a:lnTo>
                    <a:pt x="405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484562" y="5157788"/>
              <a:ext cx="642938" cy="617538"/>
            </a:xfrm>
            <a:custGeom>
              <a:avLst/>
              <a:gdLst>
                <a:gd name="T0" fmla="*/ 405 w 405"/>
                <a:gd name="T1" fmla="*/ 0 h 389"/>
                <a:gd name="T2" fmla="*/ 0 w 405"/>
                <a:gd name="T3" fmla="*/ 0 h 389"/>
                <a:gd name="T4" fmla="*/ 0 w 405"/>
                <a:gd name="T5" fmla="*/ 333 h 389"/>
                <a:gd name="T6" fmla="*/ 405 w 405"/>
                <a:gd name="T7" fmla="*/ 389 h 389"/>
                <a:gd name="T8" fmla="*/ 405 w 405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389">
                  <a:moveTo>
                    <a:pt x="405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405" y="389"/>
                  </a:lnTo>
                  <a:lnTo>
                    <a:pt x="4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151313" y="5157788"/>
              <a:ext cx="838200" cy="739775"/>
            </a:xfrm>
            <a:custGeom>
              <a:avLst/>
              <a:gdLst>
                <a:gd name="T0" fmla="*/ 0 w 528"/>
                <a:gd name="T1" fmla="*/ 0 h 466"/>
                <a:gd name="T2" fmla="*/ 0 w 528"/>
                <a:gd name="T3" fmla="*/ 392 h 466"/>
                <a:gd name="T4" fmla="*/ 528 w 528"/>
                <a:gd name="T5" fmla="*/ 466 h 466"/>
                <a:gd name="T6" fmla="*/ 528 w 528"/>
                <a:gd name="T7" fmla="*/ 0 h 466"/>
                <a:gd name="T8" fmla="*/ 0 w 528"/>
                <a:gd name="T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6">
                  <a:moveTo>
                    <a:pt x="0" y="0"/>
                  </a:moveTo>
                  <a:lnTo>
                    <a:pt x="0" y="392"/>
                  </a:lnTo>
                  <a:lnTo>
                    <a:pt x="528" y="466"/>
                  </a:lnTo>
                  <a:lnTo>
                    <a:pt x="52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681788" y="4673600"/>
              <a:ext cx="136525" cy="133350"/>
            </a:xfrm>
            <a:custGeom>
              <a:avLst/>
              <a:gdLst>
                <a:gd name="T0" fmla="*/ 78 w 78"/>
                <a:gd name="T1" fmla="*/ 38 h 77"/>
                <a:gd name="T2" fmla="*/ 66 w 78"/>
                <a:gd name="T3" fmla="*/ 66 h 77"/>
                <a:gd name="T4" fmla="*/ 39 w 78"/>
                <a:gd name="T5" fmla="*/ 77 h 77"/>
                <a:gd name="T6" fmla="*/ 11 w 78"/>
                <a:gd name="T7" fmla="*/ 66 h 77"/>
                <a:gd name="T8" fmla="*/ 0 w 78"/>
                <a:gd name="T9" fmla="*/ 38 h 77"/>
                <a:gd name="T10" fmla="*/ 11 w 78"/>
                <a:gd name="T11" fmla="*/ 11 h 77"/>
                <a:gd name="T12" fmla="*/ 39 w 78"/>
                <a:gd name="T13" fmla="*/ 0 h 77"/>
                <a:gd name="T14" fmla="*/ 67 w 78"/>
                <a:gd name="T15" fmla="*/ 11 h 77"/>
                <a:gd name="T16" fmla="*/ 78 w 78"/>
                <a:gd name="T1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7">
                  <a:moveTo>
                    <a:pt x="78" y="38"/>
                  </a:moveTo>
                  <a:cubicBezTo>
                    <a:pt x="78" y="49"/>
                    <a:pt x="74" y="59"/>
                    <a:pt x="66" y="66"/>
                  </a:cubicBezTo>
                  <a:cubicBezTo>
                    <a:pt x="58" y="73"/>
                    <a:pt x="49" y="77"/>
                    <a:pt x="39" y="77"/>
                  </a:cubicBezTo>
                  <a:cubicBezTo>
                    <a:pt x="28" y="77"/>
                    <a:pt x="19" y="73"/>
                    <a:pt x="11" y="66"/>
                  </a:cubicBezTo>
                  <a:cubicBezTo>
                    <a:pt x="4" y="59"/>
                    <a:pt x="0" y="50"/>
                    <a:pt x="0" y="38"/>
                  </a:cubicBezTo>
                  <a:cubicBezTo>
                    <a:pt x="0" y="28"/>
                    <a:pt x="4" y="19"/>
                    <a:pt x="11" y="11"/>
                  </a:cubicBezTo>
                  <a:cubicBezTo>
                    <a:pt x="18" y="4"/>
                    <a:pt x="28" y="0"/>
                    <a:pt x="39" y="0"/>
                  </a:cubicBezTo>
                  <a:cubicBezTo>
                    <a:pt x="50" y="0"/>
                    <a:pt x="59" y="4"/>
                    <a:pt x="67" y="11"/>
                  </a:cubicBezTo>
                  <a:cubicBezTo>
                    <a:pt x="74" y="19"/>
                    <a:pt x="78" y="28"/>
                    <a:pt x="7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440363" y="4692650"/>
              <a:ext cx="1173163" cy="903288"/>
            </a:xfrm>
            <a:custGeom>
              <a:avLst/>
              <a:gdLst>
                <a:gd name="T0" fmla="*/ 739 w 739"/>
                <a:gd name="T1" fmla="*/ 0 h 569"/>
                <a:gd name="T2" fmla="*/ 578 w 739"/>
                <a:gd name="T3" fmla="*/ 569 h 569"/>
                <a:gd name="T4" fmla="*/ 500 w 739"/>
                <a:gd name="T5" fmla="*/ 569 h 569"/>
                <a:gd name="T6" fmla="*/ 373 w 739"/>
                <a:gd name="T7" fmla="*/ 118 h 569"/>
                <a:gd name="T8" fmla="*/ 372 w 739"/>
                <a:gd name="T9" fmla="*/ 118 h 569"/>
                <a:gd name="T10" fmla="*/ 244 w 739"/>
                <a:gd name="T11" fmla="*/ 569 h 569"/>
                <a:gd name="T12" fmla="*/ 167 w 739"/>
                <a:gd name="T13" fmla="*/ 569 h 569"/>
                <a:gd name="T14" fmla="*/ 0 w 739"/>
                <a:gd name="T15" fmla="*/ 0 h 569"/>
                <a:gd name="T16" fmla="*/ 73 w 739"/>
                <a:gd name="T17" fmla="*/ 0 h 569"/>
                <a:gd name="T18" fmla="*/ 205 w 739"/>
                <a:gd name="T19" fmla="*/ 475 h 569"/>
                <a:gd name="T20" fmla="*/ 207 w 739"/>
                <a:gd name="T21" fmla="*/ 475 h 569"/>
                <a:gd name="T22" fmla="*/ 344 w 739"/>
                <a:gd name="T23" fmla="*/ 0 h 569"/>
                <a:gd name="T24" fmla="*/ 408 w 739"/>
                <a:gd name="T25" fmla="*/ 0 h 569"/>
                <a:gd name="T26" fmla="*/ 538 w 739"/>
                <a:gd name="T27" fmla="*/ 477 h 569"/>
                <a:gd name="T28" fmla="*/ 541 w 739"/>
                <a:gd name="T29" fmla="*/ 477 h 569"/>
                <a:gd name="T30" fmla="*/ 667 w 739"/>
                <a:gd name="T31" fmla="*/ 0 h 569"/>
                <a:gd name="T32" fmla="*/ 739 w 739"/>
                <a:gd name="T33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9" h="569">
                  <a:moveTo>
                    <a:pt x="739" y="0"/>
                  </a:moveTo>
                  <a:lnTo>
                    <a:pt x="578" y="569"/>
                  </a:lnTo>
                  <a:lnTo>
                    <a:pt x="500" y="569"/>
                  </a:lnTo>
                  <a:lnTo>
                    <a:pt x="373" y="118"/>
                  </a:lnTo>
                  <a:lnTo>
                    <a:pt x="372" y="118"/>
                  </a:lnTo>
                  <a:lnTo>
                    <a:pt x="244" y="569"/>
                  </a:lnTo>
                  <a:lnTo>
                    <a:pt x="167" y="569"/>
                  </a:lnTo>
                  <a:lnTo>
                    <a:pt x="0" y="0"/>
                  </a:lnTo>
                  <a:lnTo>
                    <a:pt x="73" y="0"/>
                  </a:lnTo>
                  <a:lnTo>
                    <a:pt x="205" y="475"/>
                  </a:lnTo>
                  <a:lnTo>
                    <a:pt x="207" y="475"/>
                  </a:lnTo>
                  <a:lnTo>
                    <a:pt x="344" y="0"/>
                  </a:lnTo>
                  <a:lnTo>
                    <a:pt x="408" y="0"/>
                  </a:lnTo>
                  <a:lnTo>
                    <a:pt x="538" y="477"/>
                  </a:lnTo>
                  <a:lnTo>
                    <a:pt x="541" y="477"/>
                  </a:lnTo>
                  <a:lnTo>
                    <a:pt x="667" y="0"/>
                  </a:lnTo>
                  <a:lnTo>
                    <a:pt x="7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699250" y="4949825"/>
              <a:ext cx="103188" cy="646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956425" y="4933950"/>
              <a:ext cx="536575" cy="661988"/>
            </a:xfrm>
            <a:custGeom>
              <a:avLst/>
              <a:gdLst>
                <a:gd name="T0" fmla="*/ 308 w 308"/>
                <a:gd name="T1" fmla="*/ 380 h 380"/>
                <a:gd name="T2" fmla="*/ 249 w 308"/>
                <a:gd name="T3" fmla="*/ 380 h 380"/>
                <a:gd name="T4" fmla="*/ 249 w 308"/>
                <a:gd name="T5" fmla="*/ 169 h 380"/>
                <a:gd name="T6" fmla="*/ 163 w 308"/>
                <a:gd name="T7" fmla="*/ 51 h 380"/>
                <a:gd name="T8" fmla="*/ 89 w 308"/>
                <a:gd name="T9" fmla="*/ 84 h 380"/>
                <a:gd name="T10" fmla="*/ 60 w 308"/>
                <a:gd name="T11" fmla="*/ 169 h 380"/>
                <a:gd name="T12" fmla="*/ 60 w 308"/>
                <a:gd name="T13" fmla="*/ 380 h 380"/>
                <a:gd name="T14" fmla="*/ 0 w 308"/>
                <a:gd name="T15" fmla="*/ 380 h 380"/>
                <a:gd name="T16" fmla="*/ 0 w 308"/>
                <a:gd name="T17" fmla="*/ 9 h 380"/>
                <a:gd name="T18" fmla="*/ 60 w 308"/>
                <a:gd name="T19" fmla="*/ 9 h 380"/>
                <a:gd name="T20" fmla="*/ 60 w 308"/>
                <a:gd name="T21" fmla="*/ 71 h 380"/>
                <a:gd name="T22" fmla="*/ 61 w 308"/>
                <a:gd name="T23" fmla="*/ 71 h 380"/>
                <a:gd name="T24" fmla="*/ 183 w 308"/>
                <a:gd name="T25" fmla="*/ 0 h 380"/>
                <a:gd name="T26" fmla="*/ 276 w 308"/>
                <a:gd name="T27" fmla="*/ 40 h 380"/>
                <a:gd name="T28" fmla="*/ 308 w 308"/>
                <a:gd name="T29" fmla="*/ 153 h 380"/>
                <a:gd name="T30" fmla="*/ 308 w 308"/>
                <a:gd name="T31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8" h="380">
                  <a:moveTo>
                    <a:pt x="308" y="380"/>
                  </a:moveTo>
                  <a:cubicBezTo>
                    <a:pt x="249" y="380"/>
                    <a:pt x="249" y="380"/>
                    <a:pt x="249" y="38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49" y="90"/>
                    <a:pt x="220" y="51"/>
                    <a:pt x="163" y="51"/>
                  </a:cubicBezTo>
                  <a:cubicBezTo>
                    <a:pt x="133" y="51"/>
                    <a:pt x="109" y="62"/>
                    <a:pt x="89" y="84"/>
                  </a:cubicBezTo>
                  <a:cubicBezTo>
                    <a:pt x="70" y="106"/>
                    <a:pt x="60" y="134"/>
                    <a:pt x="60" y="169"/>
                  </a:cubicBezTo>
                  <a:cubicBezTo>
                    <a:pt x="60" y="380"/>
                    <a:pt x="60" y="380"/>
                    <a:pt x="60" y="380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89" y="24"/>
                    <a:pt x="129" y="0"/>
                    <a:pt x="183" y="0"/>
                  </a:cubicBezTo>
                  <a:cubicBezTo>
                    <a:pt x="224" y="0"/>
                    <a:pt x="255" y="14"/>
                    <a:pt x="276" y="40"/>
                  </a:cubicBezTo>
                  <a:cubicBezTo>
                    <a:pt x="297" y="67"/>
                    <a:pt x="308" y="104"/>
                    <a:pt x="308" y="153"/>
                  </a:cubicBezTo>
                  <a:lnTo>
                    <a:pt x="308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610475" y="4640263"/>
              <a:ext cx="595313" cy="971550"/>
            </a:xfrm>
            <a:custGeom>
              <a:avLst/>
              <a:gdLst>
                <a:gd name="T0" fmla="*/ 342 w 342"/>
                <a:gd name="T1" fmla="*/ 549 h 558"/>
                <a:gd name="T2" fmla="*/ 283 w 342"/>
                <a:gd name="T3" fmla="*/ 549 h 558"/>
                <a:gd name="T4" fmla="*/ 283 w 342"/>
                <a:gd name="T5" fmla="*/ 486 h 558"/>
                <a:gd name="T6" fmla="*/ 281 w 342"/>
                <a:gd name="T7" fmla="*/ 486 h 558"/>
                <a:gd name="T8" fmla="*/ 154 w 342"/>
                <a:gd name="T9" fmla="*/ 558 h 558"/>
                <a:gd name="T10" fmla="*/ 42 w 342"/>
                <a:gd name="T11" fmla="*/ 508 h 558"/>
                <a:gd name="T12" fmla="*/ 0 w 342"/>
                <a:gd name="T13" fmla="*/ 373 h 558"/>
                <a:gd name="T14" fmla="*/ 46 w 342"/>
                <a:gd name="T15" fmla="*/ 225 h 558"/>
                <a:gd name="T16" fmla="*/ 170 w 342"/>
                <a:gd name="T17" fmla="*/ 169 h 558"/>
                <a:gd name="T18" fmla="*/ 281 w 342"/>
                <a:gd name="T19" fmla="*/ 229 h 558"/>
                <a:gd name="T20" fmla="*/ 283 w 342"/>
                <a:gd name="T21" fmla="*/ 229 h 558"/>
                <a:gd name="T22" fmla="*/ 283 w 342"/>
                <a:gd name="T23" fmla="*/ 0 h 558"/>
                <a:gd name="T24" fmla="*/ 342 w 342"/>
                <a:gd name="T25" fmla="*/ 0 h 558"/>
                <a:gd name="T26" fmla="*/ 342 w 342"/>
                <a:gd name="T27" fmla="*/ 549 h 558"/>
                <a:gd name="T28" fmla="*/ 283 w 342"/>
                <a:gd name="T29" fmla="*/ 381 h 558"/>
                <a:gd name="T30" fmla="*/ 283 w 342"/>
                <a:gd name="T31" fmla="*/ 327 h 558"/>
                <a:gd name="T32" fmla="*/ 252 w 342"/>
                <a:gd name="T33" fmla="*/ 250 h 558"/>
                <a:gd name="T34" fmla="*/ 178 w 342"/>
                <a:gd name="T35" fmla="*/ 220 h 558"/>
                <a:gd name="T36" fmla="*/ 93 w 342"/>
                <a:gd name="T37" fmla="*/ 260 h 558"/>
                <a:gd name="T38" fmla="*/ 61 w 342"/>
                <a:gd name="T39" fmla="*/ 369 h 558"/>
                <a:gd name="T40" fmla="*/ 91 w 342"/>
                <a:gd name="T41" fmla="*/ 470 h 558"/>
                <a:gd name="T42" fmla="*/ 171 w 342"/>
                <a:gd name="T43" fmla="*/ 507 h 558"/>
                <a:gd name="T44" fmla="*/ 251 w 342"/>
                <a:gd name="T45" fmla="*/ 472 h 558"/>
                <a:gd name="T46" fmla="*/ 283 w 342"/>
                <a:gd name="T47" fmla="*/ 381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558">
                  <a:moveTo>
                    <a:pt x="342" y="549"/>
                  </a:moveTo>
                  <a:cubicBezTo>
                    <a:pt x="283" y="549"/>
                    <a:pt x="283" y="549"/>
                    <a:pt x="283" y="549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1" y="486"/>
                    <a:pt x="281" y="486"/>
                    <a:pt x="281" y="486"/>
                  </a:cubicBezTo>
                  <a:cubicBezTo>
                    <a:pt x="254" y="534"/>
                    <a:pt x="211" y="558"/>
                    <a:pt x="154" y="558"/>
                  </a:cubicBezTo>
                  <a:cubicBezTo>
                    <a:pt x="107" y="558"/>
                    <a:pt x="70" y="541"/>
                    <a:pt x="42" y="508"/>
                  </a:cubicBezTo>
                  <a:cubicBezTo>
                    <a:pt x="14" y="474"/>
                    <a:pt x="0" y="429"/>
                    <a:pt x="0" y="373"/>
                  </a:cubicBezTo>
                  <a:cubicBezTo>
                    <a:pt x="0" y="311"/>
                    <a:pt x="16" y="262"/>
                    <a:pt x="46" y="225"/>
                  </a:cubicBezTo>
                  <a:cubicBezTo>
                    <a:pt x="77" y="188"/>
                    <a:pt x="118" y="169"/>
                    <a:pt x="170" y="169"/>
                  </a:cubicBezTo>
                  <a:cubicBezTo>
                    <a:pt x="221" y="169"/>
                    <a:pt x="258" y="189"/>
                    <a:pt x="281" y="229"/>
                  </a:cubicBezTo>
                  <a:cubicBezTo>
                    <a:pt x="283" y="229"/>
                    <a:pt x="283" y="229"/>
                    <a:pt x="283" y="22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342" y="549"/>
                  </a:lnTo>
                  <a:close/>
                  <a:moveTo>
                    <a:pt x="283" y="381"/>
                  </a:moveTo>
                  <a:cubicBezTo>
                    <a:pt x="283" y="327"/>
                    <a:pt x="283" y="327"/>
                    <a:pt x="283" y="327"/>
                  </a:cubicBezTo>
                  <a:cubicBezTo>
                    <a:pt x="283" y="296"/>
                    <a:pt x="272" y="271"/>
                    <a:pt x="252" y="250"/>
                  </a:cubicBezTo>
                  <a:cubicBezTo>
                    <a:pt x="232" y="230"/>
                    <a:pt x="207" y="220"/>
                    <a:pt x="178" y="220"/>
                  </a:cubicBezTo>
                  <a:cubicBezTo>
                    <a:pt x="142" y="220"/>
                    <a:pt x="114" y="233"/>
                    <a:pt x="93" y="260"/>
                  </a:cubicBezTo>
                  <a:cubicBezTo>
                    <a:pt x="72" y="286"/>
                    <a:pt x="61" y="323"/>
                    <a:pt x="61" y="369"/>
                  </a:cubicBezTo>
                  <a:cubicBezTo>
                    <a:pt x="61" y="412"/>
                    <a:pt x="71" y="446"/>
                    <a:pt x="91" y="470"/>
                  </a:cubicBezTo>
                  <a:cubicBezTo>
                    <a:pt x="111" y="495"/>
                    <a:pt x="137" y="507"/>
                    <a:pt x="171" y="507"/>
                  </a:cubicBezTo>
                  <a:cubicBezTo>
                    <a:pt x="203" y="507"/>
                    <a:pt x="230" y="496"/>
                    <a:pt x="251" y="472"/>
                  </a:cubicBezTo>
                  <a:cubicBezTo>
                    <a:pt x="272" y="448"/>
                    <a:pt x="283" y="418"/>
                    <a:pt x="283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8337550" y="4933950"/>
              <a:ext cx="635000" cy="677863"/>
            </a:xfrm>
            <a:custGeom>
              <a:avLst/>
              <a:gdLst>
                <a:gd name="T0" fmla="*/ 364 w 364"/>
                <a:gd name="T1" fmla="*/ 193 h 389"/>
                <a:gd name="T2" fmla="*/ 314 w 364"/>
                <a:gd name="T3" fmla="*/ 335 h 389"/>
                <a:gd name="T4" fmla="*/ 180 w 364"/>
                <a:gd name="T5" fmla="*/ 389 h 389"/>
                <a:gd name="T6" fmla="*/ 49 w 364"/>
                <a:gd name="T7" fmla="*/ 337 h 389"/>
                <a:gd name="T8" fmla="*/ 0 w 364"/>
                <a:gd name="T9" fmla="*/ 199 h 389"/>
                <a:gd name="T10" fmla="*/ 50 w 364"/>
                <a:gd name="T11" fmla="*/ 54 h 389"/>
                <a:gd name="T12" fmla="*/ 188 w 364"/>
                <a:gd name="T13" fmla="*/ 0 h 389"/>
                <a:gd name="T14" fmla="*/ 318 w 364"/>
                <a:gd name="T15" fmla="*/ 52 h 389"/>
                <a:gd name="T16" fmla="*/ 364 w 364"/>
                <a:gd name="T17" fmla="*/ 193 h 389"/>
                <a:gd name="T18" fmla="*/ 303 w 364"/>
                <a:gd name="T19" fmla="*/ 195 h 389"/>
                <a:gd name="T20" fmla="*/ 273 w 364"/>
                <a:gd name="T21" fmla="*/ 88 h 389"/>
                <a:gd name="T22" fmla="*/ 184 w 364"/>
                <a:gd name="T23" fmla="*/ 51 h 389"/>
                <a:gd name="T24" fmla="*/ 94 w 364"/>
                <a:gd name="T25" fmla="*/ 89 h 389"/>
                <a:gd name="T26" fmla="*/ 60 w 364"/>
                <a:gd name="T27" fmla="*/ 197 h 389"/>
                <a:gd name="T28" fmla="*/ 94 w 364"/>
                <a:gd name="T29" fmla="*/ 301 h 389"/>
                <a:gd name="T30" fmla="*/ 184 w 364"/>
                <a:gd name="T31" fmla="*/ 338 h 389"/>
                <a:gd name="T32" fmla="*/ 273 w 364"/>
                <a:gd name="T33" fmla="*/ 301 h 389"/>
                <a:gd name="T34" fmla="*/ 303 w 364"/>
                <a:gd name="T35" fmla="*/ 19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4" h="389">
                  <a:moveTo>
                    <a:pt x="364" y="193"/>
                  </a:moveTo>
                  <a:cubicBezTo>
                    <a:pt x="364" y="252"/>
                    <a:pt x="348" y="299"/>
                    <a:pt x="314" y="335"/>
                  </a:cubicBezTo>
                  <a:cubicBezTo>
                    <a:pt x="281" y="371"/>
                    <a:pt x="236" y="389"/>
                    <a:pt x="180" y="389"/>
                  </a:cubicBezTo>
                  <a:cubicBezTo>
                    <a:pt x="125" y="389"/>
                    <a:pt x="81" y="372"/>
                    <a:pt x="49" y="337"/>
                  </a:cubicBezTo>
                  <a:cubicBezTo>
                    <a:pt x="16" y="302"/>
                    <a:pt x="0" y="256"/>
                    <a:pt x="0" y="199"/>
                  </a:cubicBezTo>
                  <a:cubicBezTo>
                    <a:pt x="0" y="138"/>
                    <a:pt x="16" y="89"/>
                    <a:pt x="50" y="54"/>
                  </a:cubicBezTo>
                  <a:cubicBezTo>
                    <a:pt x="83" y="18"/>
                    <a:pt x="130" y="0"/>
                    <a:pt x="188" y="0"/>
                  </a:cubicBezTo>
                  <a:cubicBezTo>
                    <a:pt x="243" y="0"/>
                    <a:pt x="286" y="18"/>
                    <a:pt x="318" y="52"/>
                  </a:cubicBezTo>
                  <a:cubicBezTo>
                    <a:pt x="349" y="86"/>
                    <a:pt x="364" y="133"/>
                    <a:pt x="364" y="193"/>
                  </a:cubicBezTo>
                  <a:close/>
                  <a:moveTo>
                    <a:pt x="303" y="195"/>
                  </a:moveTo>
                  <a:cubicBezTo>
                    <a:pt x="303" y="149"/>
                    <a:pt x="293" y="113"/>
                    <a:pt x="273" y="88"/>
                  </a:cubicBezTo>
                  <a:cubicBezTo>
                    <a:pt x="252" y="63"/>
                    <a:pt x="222" y="51"/>
                    <a:pt x="184" y="51"/>
                  </a:cubicBezTo>
                  <a:cubicBezTo>
                    <a:pt x="146" y="51"/>
                    <a:pt x="116" y="64"/>
                    <a:pt x="94" y="89"/>
                  </a:cubicBezTo>
                  <a:cubicBezTo>
                    <a:pt x="71" y="115"/>
                    <a:pt x="60" y="151"/>
                    <a:pt x="60" y="197"/>
                  </a:cubicBezTo>
                  <a:cubicBezTo>
                    <a:pt x="60" y="241"/>
                    <a:pt x="71" y="276"/>
                    <a:pt x="94" y="301"/>
                  </a:cubicBezTo>
                  <a:cubicBezTo>
                    <a:pt x="116" y="326"/>
                    <a:pt x="146" y="338"/>
                    <a:pt x="184" y="338"/>
                  </a:cubicBezTo>
                  <a:cubicBezTo>
                    <a:pt x="223" y="338"/>
                    <a:pt x="252" y="326"/>
                    <a:pt x="273" y="301"/>
                  </a:cubicBezTo>
                  <a:cubicBezTo>
                    <a:pt x="293" y="277"/>
                    <a:pt x="303" y="241"/>
                    <a:pt x="303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009063" y="4949825"/>
              <a:ext cx="901700" cy="646113"/>
            </a:xfrm>
            <a:custGeom>
              <a:avLst/>
              <a:gdLst>
                <a:gd name="T0" fmla="*/ 568 w 568"/>
                <a:gd name="T1" fmla="*/ 0 h 407"/>
                <a:gd name="T2" fmla="*/ 446 w 568"/>
                <a:gd name="T3" fmla="*/ 407 h 407"/>
                <a:gd name="T4" fmla="*/ 378 w 568"/>
                <a:gd name="T5" fmla="*/ 407 h 407"/>
                <a:gd name="T6" fmla="*/ 288 w 568"/>
                <a:gd name="T7" fmla="*/ 91 h 407"/>
                <a:gd name="T8" fmla="*/ 286 w 568"/>
                <a:gd name="T9" fmla="*/ 91 h 407"/>
                <a:gd name="T10" fmla="*/ 187 w 568"/>
                <a:gd name="T11" fmla="*/ 407 h 407"/>
                <a:gd name="T12" fmla="*/ 122 w 568"/>
                <a:gd name="T13" fmla="*/ 407 h 407"/>
                <a:gd name="T14" fmla="*/ 0 w 568"/>
                <a:gd name="T15" fmla="*/ 0 h 407"/>
                <a:gd name="T16" fmla="*/ 68 w 568"/>
                <a:gd name="T17" fmla="*/ 0 h 407"/>
                <a:gd name="T18" fmla="*/ 158 w 568"/>
                <a:gd name="T19" fmla="*/ 328 h 407"/>
                <a:gd name="T20" fmla="*/ 161 w 568"/>
                <a:gd name="T21" fmla="*/ 328 h 407"/>
                <a:gd name="T22" fmla="*/ 262 w 568"/>
                <a:gd name="T23" fmla="*/ 0 h 407"/>
                <a:gd name="T24" fmla="*/ 321 w 568"/>
                <a:gd name="T25" fmla="*/ 0 h 407"/>
                <a:gd name="T26" fmla="*/ 411 w 568"/>
                <a:gd name="T27" fmla="*/ 328 h 407"/>
                <a:gd name="T28" fmla="*/ 414 w 568"/>
                <a:gd name="T29" fmla="*/ 328 h 407"/>
                <a:gd name="T30" fmla="*/ 503 w 568"/>
                <a:gd name="T31" fmla="*/ 0 h 407"/>
                <a:gd name="T32" fmla="*/ 568 w 568"/>
                <a:gd name="T3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8" h="407">
                  <a:moveTo>
                    <a:pt x="568" y="0"/>
                  </a:moveTo>
                  <a:lnTo>
                    <a:pt x="446" y="407"/>
                  </a:lnTo>
                  <a:lnTo>
                    <a:pt x="378" y="407"/>
                  </a:lnTo>
                  <a:lnTo>
                    <a:pt x="288" y="91"/>
                  </a:lnTo>
                  <a:lnTo>
                    <a:pt x="286" y="91"/>
                  </a:lnTo>
                  <a:lnTo>
                    <a:pt x="187" y="407"/>
                  </a:lnTo>
                  <a:lnTo>
                    <a:pt x="122" y="40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158" y="328"/>
                  </a:lnTo>
                  <a:lnTo>
                    <a:pt x="161" y="328"/>
                  </a:lnTo>
                  <a:lnTo>
                    <a:pt x="262" y="0"/>
                  </a:lnTo>
                  <a:lnTo>
                    <a:pt x="321" y="0"/>
                  </a:lnTo>
                  <a:lnTo>
                    <a:pt x="411" y="328"/>
                  </a:lnTo>
                  <a:lnTo>
                    <a:pt x="414" y="328"/>
                  </a:lnTo>
                  <a:lnTo>
                    <a:pt x="503" y="0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952038" y="4933950"/>
              <a:ext cx="395288" cy="677863"/>
            </a:xfrm>
            <a:custGeom>
              <a:avLst/>
              <a:gdLst>
                <a:gd name="T0" fmla="*/ 227 w 227"/>
                <a:gd name="T1" fmla="*/ 281 h 389"/>
                <a:gd name="T2" fmla="*/ 190 w 227"/>
                <a:gd name="T3" fmla="*/ 359 h 389"/>
                <a:gd name="T4" fmla="*/ 92 w 227"/>
                <a:gd name="T5" fmla="*/ 389 h 389"/>
                <a:gd name="T6" fmla="*/ 0 w 227"/>
                <a:gd name="T7" fmla="*/ 367 h 389"/>
                <a:gd name="T8" fmla="*/ 0 w 227"/>
                <a:gd name="T9" fmla="*/ 303 h 389"/>
                <a:gd name="T10" fmla="*/ 96 w 227"/>
                <a:gd name="T11" fmla="*/ 338 h 389"/>
                <a:gd name="T12" fmla="*/ 167 w 227"/>
                <a:gd name="T13" fmla="*/ 287 h 389"/>
                <a:gd name="T14" fmla="*/ 153 w 227"/>
                <a:gd name="T15" fmla="*/ 252 h 389"/>
                <a:gd name="T16" fmla="*/ 90 w 227"/>
                <a:gd name="T17" fmla="*/ 217 h 389"/>
                <a:gd name="T18" fmla="*/ 21 w 227"/>
                <a:gd name="T19" fmla="*/ 172 h 389"/>
                <a:gd name="T20" fmla="*/ 1 w 227"/>
                <a:gd name="T21" fmla="*/ 108 h 389"/>
                <a:gd name="T22" fmla="*/ 37 w 227"/>
                <a:gd name="T23" fmla="*/ 31 h 389"/>
                <a:gd name="T24" fmla="*/ 131 w 227"/>
                <a:gd name="T25" fmla="*/ 0 h 389"/>
                <a:gd name="T26" fmla="*/ 210 w 227"/>
                <a:gd name="T27" fmla="*/ 18 h 389"/>
                <a:gd name="T28" fmla="*/ 210 w 227"/>
                <a:gd name="T29" fmla="*/ 77 h 389"/>
                <a:gd name="T30" fmla="*/ 126 w 227"/>
                <a:gd name="T31" fmla="*/ 51 h 389"/>
                <a:gd name="T32" fmla="*/ 79 w 227"/>
                <a:gd name="T33" fmla="*/ 66 h 389"/>
                <a:gd name="T34" fmla="*/ 61 w 227"/>
                <a:gd name="T35" fmla="*/ 103 h 389"/>
                <a:gd name="T36" fmla="*/ 75 w 227"/>
                <a:gd name="T37" fmla="*/ 141 h 389"/>
                <a:gd name="T38" fmla="*/ 132 w 227"/>
                <a:gd name="T39" fmla="*/ 172 h 389"/>
                <a:gd name="T40" fmla="*/ 206 w 227"/>
                <a:gd name="T41" fmla="*/ 219 h 389"/>
                <a:gd name="T42" fmla="*/ 227 w 227"/>
                <a:gd name="T43" fmla="*/ 28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7" h="389">
                  <a:moveTo>
                    <a:pt x="227" y="281"/>
                  </a:moveTo>
                  <a:cubicBezTo>
                    <a:pt x="227" y="313"/>
                    <a:pt x="215" y="339"/>
                    <a:pt x="190" y="359"/>
                  </a:cubicBezTo>
                  <a:cubicBezTo>
                    <a:pt x="166" y="379"/>
                    <a:pt x="133" y="389"/>
                    <a:pt x="92" y="389"/>
                  </a:cubicBezTo>
                  <a:cubicBezTo>
                    <a:pt x="57" y="389"/>
                    <a:pt x="26" y="382"/>
                    <a:pt x="0" y="36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9" y="327"/>
                    <a:pt x="61" y="338"/>
                    <a:pt x="96" y="338"/>
                  </a:cubicBezTo>
                  <a:cubicBezTo>
                    <a:pt x="143" y="338"/>
                    <a:pt x="167" y="321"/>
                    <a:pt x="167" y="287"/>
                  </a:cubicBezTo>
                  <a:cubicBezTo>
                    <a:pt x="167" y="273"/>
                    <a:pt x="162" y="261"/>
                    <a:pt x="153" y="252"/>
                  </a:cubicBezTo>
                  <a:cubicBezTo>
                    <a:pt x="144" y="244"/>
                    <a:pt x="123" y="232"/>
                    <a:pt x="90" y="217"/>
                  </a:cubicBezTo>
                  <a:cubicBezTo>
                    <a:pt x="58" y="203"/>
                    <a:pt x="34" y="188"/>
                    <a:pt x="21" y="172"/>
                  </a:cubicBezTo>
                  <a:cubicBezTo>
                    <a:pt x="7" y="156"/>
                    <a:pt x="1" y="134"/>
                    <a:pt x="1" y="108"/>
                  </a:cubicBezTo>
                  <a:cubicBezTo>
                    <a:pt x="1" y="77"/>
                    <a:pt x="13" y="52"/>
                    <a:pt x="37" y="31"/>
                  </a:cubicBezTo>
                  <a:cubicBezTo>
                    <a:pt x="62" y="11"/>
                    <a:pt x="93" y="0"/>
                    <a:pt x="131" y="0"/>
                  </a:cubicBezTo>
                  <a:cubicBezTo>
                    <a:pt x="160" y="0"/>
                    <a:pt x="187" y="6"/>
                    <a:pt x="210" y="18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186" y="60"/>
                    <a:pt x="158" y="51"/>
                    <a:pt x="126" y="51"/>
                  </a:cubicBezTo>
                  <a:cubicBezTo>
                    <a:pt x="107" y="51"/>
                    <a:pt x="91" y="56"/>
                    <a:pt x="79" y="66"/>
                  </a:cubicBezTo>
                  <a:cubicBezTo>
                    <a:pt x="67" y="75"/>
                    <a:pt x="61" y="88"/>
                    <a:pt x="61" y="103"/>
                  </a:cubicBezTo>
                  <a:cubicBezTo>
                    <a:pt x="61" y="119"/>
                    <a:pt x="66" y="132"/>
                    <a:pt x="75" y="141"/>
                  </a:cubicBezTo>
                  <a:cubicBezTo>
                    <a:pt x="84" y="149"/>
                    <a:pt x="103" y="160"/>
                    <a:pt x="132" y="172"/>
                  </a:cubicBezTo>
                  <a:cubicBezTo>
                    <a:pt x="167" y="187"/>
                    <a:pt x="192" y="203"/>
                    <a:pt x="206" y="219"/>
                  </a:cubicBezTo>
                  <a:cubicBezTo>
                    <a:pt x="220" y="235"/>
                    <a:pt x="227" y="256"/>
                    <a:pt x="227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532" fontAlgn="auto">
                <a:spcBef>
                  <a:spcPts val="0"/>
                </a:spcBef>
                <a:spcAft>
                  <a:spcPts val="0"/>
                </a:spcAft>
              </a:pPr>
              <a:endParaRPr lang="en-US" sz="1865">
                <a:solidFill>
                  <a:srgbClr val="737373"/>
                </a:solidFill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89548" y="3567659"/>
            <a:ext cx="2830327" cy="1217628"/>
          </a:xfrm>
          <a:prstGeom prst="rect">
            <a:avLst/>
          </a:prstGeom>
          <a:noFill/>
        </p:spPr>
        <p:txBody>
          <a:bodyPr wrap="none" lIns="137033" tIns="109626" rIns="137033" bIns="109626" rtlCol="0">
            <a:spAutoFit/>
          </a:bodyPr>
          <a:lstStyle/>
          <a:p>
            <a:pPr defTabSz="913554" fontAlgn="auto">
              <a:lnSpc>
                <a:spcPct val="90000"/>
              </a:lnSpc>
              <a:spcBef>
                <a:spcPts val="599"/>
              </a:spcBef>
              <a:spcAft>
                <a:spcPts val="0"/>
              </a:spcAft>
            </a:pPr>
            <a:r>
              <a:rPr lang="en-US" sz="7193" dirty="0" smtClean="0">
                <a:solidFill>
                  <a:prstClr val="white"/>
                </a:solidFill>
                <a:latin typeface="Segoe UI Light"/>
                <a:ea typeface="+mn-ea"/>
                <a:cs typeface="+mn-cs"/>
              </a:rPr>
              <a:t>DEMO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20344" y="736519"/>
            <a:ext cx="10751313" cy="2695311"/>
          </a:xfrm>
        </p:spPr>
        <p:txBody>
          <a:bodyPr anchor="b" anchorCtr="0">
            <a:noAutofit/>
          </a:bodyPr>
          <a:lstStyle>
            <a:lvl1pPr algn="l">
              <a:defRPr sz="719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3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41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396" y="2240362"/>
            <a:ext cx="6946037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Announcing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75628" y="3694460"/>
            <a:ext cx="6947134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98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85065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85065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2435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9235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4152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7487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71908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76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58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26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6303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0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333333"/>
                    </a:gs>
                    <a:gs pos="100000">
                      <a:srgbClr val="333333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3648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55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533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037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353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4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9" r:id="rId1"/>
    <p:sldLayoutId id="2147485016" r:id="rId2"/>
    <p:sldLayoutId id="2147485040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3725" r:id="rId9"/>
    <p:sldLayoutId id="2147485022" r:id="rId10"/>
    <p:sldLayoutId id="2147485023" r:id="rId11"/>
    <p:sldLayoutId id="2147485024" r:id="rId12"/>
    <p:sldLayoutId id="2147485025" r:id="rId13"/>
    <p:sldLayoutId id="2147485026" r:id="rId14"/>
    <p:sldLayoutId id="2147485027" r:id="rId15"/>
    <p:sldLayoutId id="2147485028" r:id="rId16"/>
    <p:sldLayoutId id="2147485029" r:id="rId17"/>
    <p:sldLayoutId id="2147485030" r:id="rId18"/>
    <p:sldLayoutId id="2147485031" r:id="rId19"/>
    <p:sldLayoutId id="2147485032" r:id="rId20"/>
    <p:sldLayoutId id="2147485037" r:id="rId21"/>
    <p:sldLayoutId id="2147485041" r:id="rId22"/>
    <p:sldLayoutId id="2147485042" r:id="rId23"/>
    <p:sldLayoutId id="2147485043" r:id="rId24"/>
    <p:sldLayoutId id="2147485044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5007" r:id="rId11"/>
    <p:sldLayoutId id="2147483718" r:id="rId12"/>
    <p:sldLayoutId id="2147483719" r:id="rId13"/>
    <p:sldLayoutId id="2147485005" r:id="rId14"/>
    <p:sldLayoutId id="2147485006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windows.com/enterpri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0" y="1849671"/>
            <a:ext cx="11160699" cy="1793090"/>
          </a:xfrm>
        </p:spPr>
        <p:txBody>
          <a:bodyPr/>
          <a:lstStyle/>
          <a:p>
            <a:r>
              <a:rPr lang="en-GB" dirty="0" smtClean="0"/>
              <a:t>Microsoft Passport and Windows Hello</a:t>
            </a:r>
            <a:br>
              <a:rPr lang="en-GB" dirty="0" smtClean="0"/>
            </a:br>
            <a:r>
              <a:rPr lang="en-GB" sz="3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/>
            </a:r>
            <a:br>
              <a:rPr lang="en-GB" sz="3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GB" sz="3600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Developer’s </a:t>
            </a:r>
            <a:r>
              <a:rPr lang="en-GB" sz="36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Guide to Windows </a:t>
            </a:r>
            <a:r>
              <a:rPr lang="en-GB" sz="3600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10 </a:t>
            </a:r>
            <a:br>
              <a:rPr lang="en-GB" sz="3600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GB" sz="3200" b="1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Build 10586 SDK Update</a:t>
            </a:r>
            <a:endParaRPr lang="en-GB" sz="4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1" y="4715442"/>
            <a:ext cx="7171337" cy="1792326"/>
          </a:xfrm>
        </p:spPr>
        <p:txBody>
          <a:bodyPr/>
          <a:lstStyle/>
          <a:p>
            <a:r>
              <a:rPr lang="en-GB" sz="2800" dirty="0" smtClean="0"/>
              <a:t>Andy </a:t>
            </a:r>
            <a:r>
              <a:rPr lang="en-GB" sz="2800" dirty="0" err="1" smtClean="0"/>
              <a:t>Wigley</a:t>
            </a:r>
            <a:r>
              <a:rPr lang="en-GB" sz="2800" dirty="0" smtClean="0"/>
              <a:t>          Rajen Kishna</a:t>
            </a:r>
          </a:p>
          <a:p>
            <a:r>
              <a:rPr lang="en-GB" sz="2800" dirty="0" smtClean="0"/>
              <a:t>@</a:t>
            </a:r>
            <a:r>
              <a:rPr lang="en-GB" sz="2800" dirty="0" err="1" smtClean="0"/>
              <a:t>andy_wigley</a:t>
            </a:r>
            <a:r>
              <a:rPr lang="en-GB" sz="2800" dirty="0" smtClean="0"/>
              <a:t>       @</a:t>
            </a:r>
            <a:r>
              <a:rPr lang="en-GB" sz="2800" dirty="0" err="1" smtClean="0"/>
              <a:t>rajen_k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8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How to setup your PIN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50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6076" y="2238872"/>
            <a:ext cx="11106686" cy="2628605"/>
          </a:xfrm>
        </p:spPr>
        <p:txBody>
          <a:bodyPr/>
          <a:lstStyle/>
          <a:p>
            <a:r>
              <a:rPr lang="en-GB" dirty="0" smtClean="0"/>
              <a:t>Implementing Microsoft Passport and Windows Hello in your Universal Windows Platform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780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Steps to enable Microsoft Passport in your app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79917"/>
            <a:ext cx="11653523" cy="2598147"/>
          </a:xfrm>
        </p:spPr>
        <p:txBody>
          <a:bodyPr/>
          <a:lstStyle/>
          <a:p>
            <a:r>
              <a:rPr lang="en-GB" dirty="0" smtClean="0"/>
              <a:t>Enrol </a:t>
            </a:r>
            <a:r>
              <a:rPr lang="en-GB" dirty="0" smtClean="0"/>
              <a:t>or sign-up a new user and device</a:t>
            </a:r>
            <a:endParaRPr lang="en-GB" dirty="0"/>
          </a:p>
          <a:p>
            <a:r>
              <a:rPr lang="en-GB" dirty="0" smtClean="0"/>
              <a:t>Authenticate user with Microsoft Passport (PIN) or Windows Hello (biometrics)</a:t>
            </a:r>
          </a:p>
          <a:p>
            <a:r>
              <a:rPr lang="en-GB" dirty="0" smtClean="0"/>
              <a:t>Provide mechanism to disable devices and users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563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Microsoft Passport in your app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4218152" y="1318577"/>
            <a:ext cx="7217637" cy="2515240"/>
          </a:xfrm>
        </p:spPr>
        <p:txBody>
          <a:bodyPr/>
          <a:lstStyle/>
          <a:p>
            <a:pPr marL="609585" indent="-609585">
              <a:buFont typeface="Arial" panose="020B0604020202020204" pitchFamily="34" charset="0"/>
              <a:buAutoNum type="arabicPeriod"/>
            </a:pPr>
            <a:r>
              <a:rPr lang="en-US" sz="2133" dirty="0">
                <a:solidFill>
                  <a:srgbClr val="737373"/>
                </a:solidFill>
                <a:latin typeface="+mn-lt"/>
              </a:rPr>
              <a:t>Validate if the user has set up a PIN, and optionally Windows Hello, on their device</a:t>
            </a:r>
            <a:br>
              <a:rPr lang="en-US" sz="2133" dirty="0">
                <a:solidFill>
                  <a:srgbClr val="737373"/>
                </a:solidFill>
                <a:latin typeface="+mn-lt"/>
              </a:rPr>
            </a:br>
            <a:r>
              <a:rPr lang="en-US" sz="1600" dirty="0" err="1">
                <a:solidFill>
                  <a:srgbClr val="737373"/>
                </a:solidFill>
                <a:latin typeface="Lucida Console" panose="020B0609040504020204" pitchFamily="49" charset="0"/>
              </a:rPr>
              <a:t>KeyCredentialManager.IsSupportedAsync</a:t>
            </a:r>
            <a:r>
              <a:rPr lang="en-US" sz="1600" dirty="0">
                <a:solidFill>
                  <a:srgbClr val="737373"/>
                </a:solidFill>
                <a:latin typeface="Lucida Console" panose="020B0609040504020204" pitchFamily="49" charset="0"/>
              </a:rPr>
              <a:t> </a:t>
            </a:r>
          </a:p>
          <a:p>
            <a:pPr marL="609585" indent="-609585">
              <a:buFont typeface="Arial" panose="020B0604020202020204" pitchFamily="34" charset="0"/>
              <a:buAutoNum type="arabicPeriod"/>
            </a:pPr>
            <a:r>
              <a:rPr lang="en-US" sz="2133" dirty="0">
                <a:solidFill>
                  <a:srgbClr val="737373"/>
                </a:solidFill>
                <a:latin typeface="+mn-lt"/>
              </a:rPr>
              <a:t>Create </a:t>
            </a:r>
            <a:r>
              <a:rPr lang="en-US" sz="2133" dirty="0" err="1">
                <a:solidFill>
                  <a:srgbClr val="737373"/>
                </a:solidFill>
                <a:latin typeface="+mn-lt"/>
              </a:rPr>
              <a:t>CredentialKey</a:t>
            </a:r>
            <a:r>
              <a:rPr lang="en-US" sz="2133" dirty="0">
                <a:solidFill>
                  <a:srgbClr val="737373"/>
                </a:solidFill>
                <a:latin typeface="+mn-lt"/>
              </a:rPr>
              <a:t> and attestation </a:t>
            </a:r>
            <a:r>
              <a:rPr lang="en-US" sz="1600" dirty="0" err="1">
                <a:solidFill>
                  <a:srgbClr val="737373"/>
                </a:solidFill>
                <a:latin typeface="Lucida Console" panose="020B0609040504020204" pitchFamily="49" charset="0"/>
              </a:rPr>
              <a:t>KeyCredentialManager.RequestCreateAsync</a:t>
            </a:r>
            <a:endParaRPr lang="en-US" sz="2133" dirty="0">
              <a:solidFill>
                <a:srgbClr val="737373"/>
              </a:solidFill>
              <a:latin typeface="+mn-lt"/>
            </a:endParaRPr>
          </a:p>
          <a:p>
            <a:pPr marL="609585" indent="-609585">
              <a:buFont typeface="Arial" panose="020B0604020202020204" pitchFamily="34" charset="0"/>
              <a:buAutoNum type="arabicPeriod"/>
            </a:pPr>
            <a:r>
              <a:rPr lang="en-US" sz="2133" dirty="0">
                <a:solidFill>
                  <a:srgbClr val="737373"/>
                </a:solidFill>
                <a:latin typeface="+mn-lt"/>
              </a:rPr>
              <a:t>Register public key, attestation and user information with the server for validation on login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7126889" y="-215743"/>
            <a:ext cx="506511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6" y="1160668"/>
            <a:ext cx="2912208" cy="56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5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public keys for the user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70732"/>
          </a:xfrm>
        </p:spPr>
        <p:txBody>
          <a:bodyPr/>
          <a:lstStyle/>
          <a:p>
            <a:r>
              <a:rPr lang="en-GB" dirty="0" smtClean="0"/>
              <a:t>You might need to change your server-side database to store multiple keys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31" y="2516794"/>
            <a:ext cx="4366735" cy="34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4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GB" dirty="0" smtClean="0"/>
              <a:t>Demo: Step 1, </a:t>
            </a:r>
            <a:r>
              <a:rPr lang="en-GB" dirty="0" err="1" smtClean="0"/>
              <a:t>enroll</a:t>
            </a:r>
            <a:r>
              <a:rPr lang="en-GB" dirty="0" smtClean="0"/>
              <a:t> new device and user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8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4746132" y="1189177"/>
            <a:ext cx="6967449" cy="5904373"/>
          </a:xfrm>
        </p:spPr>
        <p:txBody>
          <a:bodyPr/>
          <a:lstStyle/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Application Start and request data from backend service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Server needs the user to </a:t>
            </a:r>
            <a:r>
              <a:rPr lang="en-US" sz="2133" dirty="0" smtClean="0"/>
              <a:t>authenticate </a:t>
            </a:r>
            <a:r>
              <a:rPr lang="en-US" sz="2133" dirty="0"/>
              <a:t>first and sends a challenge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App needs to sign the challenge with the private key.</a:t>
            </a:r>
            <a:br>
              <a:rPr lang="en-US" sz="2133" dirty="0"/>
            </a:b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signResult</a:t>
            </a:r>
            <a:r>
              <a:rPr lang="en-US" sz="1600" dirty="0">
                <a:latin typeface="Lucida Console" panose="020B0609040504020204" pitchFamily="49" charset="0"/>
              </a:rPr>
              <a:t> = await </a:t>
            </a:r>
            <a:r>
              <a:rPr lang="en-US" sz="1600" dirty="0" err="1">
                <a:latin typeface="Lucida Console" panose="020B0609040504020204" pitchFamily="49" charset="0"/>
              </a:rPr>
              <a:t>userKey.RequestSignAsync</a:t>
            </a:r>
            <a:r>
              <a:rPr lang="en-US" sz="1600" dirty="0">
                <a:latin typeface="Lucida Console" panose="020B0609040504020204" pitchFamily="49" charset="0"/>
              </a:rPr>
              <a:t>(message);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User is prompted for PIN or Biometric gesture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Challenge is signed and send back to the server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Server validates the signature with the public key from the user already stored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/>
              <a:t>If valid, authorizes the user and returns the requested data</a:t>
            </a:r>
          </a:p>
          <a:p>
            <a:pPr marL="457189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endParaRPr lang="en-US" sz="2133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Passport authentication</a:t>
            </a:r>
            <a:endParaRPr lang="en-US" dirty="0"/>
          </a:p>
        </p:txBody>
      </p:sp>
      <p:grpSp>
        <p:nvGrpSpPr>
          <p:cNvPr id="13" name="Cloud server"/>
          <p:cNvGrpSpPr/>
          <p:nvPr/>
        </p:nvGrpSpPr>
        <p:grpSpPr>
          <a:xfrm>
            <a:off x="2268019" y="1325197"/>
            <a:ext cx="1538355" cy="1216032"/>
            <a:chOff x="1701014" y="993898"/>
            <a:chExt cx="1153766" cy="912024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701014" y="993898"/>
              <a:ext cx="989727" cy="602784"/>
            </a:xfrm>
            <a:custGeom>
              <a:avLst/>
              <a:gdLst>
                <a:gd name="T0" fmla="*/ 101 w 531"/>
                <a:gd name="T1" fmla="*/ 323 h 323"/>
                <a:gd name="T2" fmla="*/ 30 w 531"/>
                <a:gd name="T3" fmla="*/ 293 h 323"/>
                <a:gd name="T4" fmla="*/ 30 w 531"/>
                <a:gd name="T5" fmla="*/ 293 h 323"/>
                <a:gd name="T6" fmla="*/ 0 w 531"/>
                <a:gd name="T7" fmla="*/ 220 h 323"/>
                <a:gd name="T8" fmla="*/ 30 w 531"/>
                <a:gd name="T9" fmla="*/ 148 h 323"/>
                <a:gd name="T10" fmla="*/ 30 w 531"/>
                <a:gd name="T11" fmla="*/ 148 h 323"/>
                <a:gd name="T12" fmla="*/ 101 w 531"/>
                <a:gd name="T13" fmla="*/ 117 h 323"/>
                <a:gd name="T14" fmla="*/ 113 w 531"/>
                <a:gd name="T15" fmla="*/ 117 h 323"/>
                <a:gd name="T16" fmla="*/ 116 w 531"/>
                <a:gd name="T17" fmla="*/ 111 h 323"/>
                <a:gd name="T18" fmla="*/ 140 w 531"/>
                <a:gd name="T19" fmla="*/ 74 h 323"/>
                <a:gd name="T20" fmla="*/ 211 w 531"/>
                <a:gd name="T21" fmla="*/ 47 h 323"/>
                <a:gd name="T22" fmla="*/ 250 w 531"/>
                <a:gd name="T23" fmla="*/ 54 h 323"/>
                <a:gd name="T24" fmla="*/ 258 w 531"/>
                <a:gd name="T25" fmla="*/ 58 h 323"/>
                <a:gd name="T26" fmla="*/ 263 w 531"/>
                <a:gd name="T27" fmla="*/ 51 h 323"/>
                <a:gd name="T28" fmla="*/ 351 w 531"/>
                <a:gd name="T29" fmla="*/ 0 h 323"/>
                <a:gd name="T30" fmla="*/ 422 w 531"/>
                <a:gd name="T31" fmla="*/ 31 h 323"/>
                <a:gd name="T32" fmla="*/ 451 w 531"/>
                <a:gd name="T33" fmla="*/ 103 h 323"/>
                <a:gd name="T34" fmla="*/ 451 w 531"/>
                <a:gd name="T35" fmla="*/ 119 h 323"/>
                <a:gd name="T36" fmla="*/ 458 w 531"/>
                <a:gd name="T37" fmla="*/ 121 h 323"/>
                <a:gd name="T38" fmla="*/ 502 w 531"/>
                <a:gd name="T39" fmla="*/ 148 h 323"/>
                <a:gd name="T40" fmla="*/ 531 w 531"/>
                <a:gd name="T41" fmla="*/ 220 h 323"/>
                <a:gd name="T42" fmla="*/ 502 w 531"/>
                <a:gd name="T43" fmla="*/ 293 h 323"/>
                <a:gd name="T44" fmla="*/ 429 w 531"/>
                <a:gd name="T45" fmla="*/ 323 h 323"/>
                <a:gd name="T46" fmla="*/ 101 w 531"/>
                <a:gd name="T47" fmla="*/ 323 h 323"/>
                <a:gd name="T48" fmla="*/ 101 w 531"/>
                <a:gd name="T49" fmla="*/ 128 h 323"/>
                <a:gd name="T50" fmla="*/ 10 w 531"/>
                <a:gd name="T51" fmla="*/ 220 h 323"/>
                <a:gd name="T52" fmla="*/ 101 w 531"/>
                <a:gd name="T53" fmla="*/ 312 h 323"/>
                <a:gd name="T54" fmla="*/ 429 w 531"/>
                <a:gd name="T55" fmla="*/ 312 h 323"/>
                <a:gd name="T56" fmla="*/ 520 w 531"/>
                <a:gd name="T57" fmla="*/ 220 h 323"/>
                <a:gd name="T58" fmla="*/ 437 w 531"/>
                <a:gd name="T59" fmla="*/ 129 h 323"/>
                <a:gd name="T60" fmla="*/ 439 w 531"/>
                <a:gd name="T61" fmla="*/ 103 h 323"/>
                <a:gd name="T62" fmla="*/ 351 w 531"/>
                <a:gd name="T63" fmla="*/ 11 h 323"/>
                <a:gd name="T64" fmla="*/ 264 w 531"/>
                <a:gd name="T65" fmla="*/ 75 h 323"/>
                <a:gd name="T66" fmla="*/ 211 w 531"/>
                <a:gd name="T67" fmla="*/ 58 h 323"/>
                <a:gd name="T68" fmla="*/ 122 w 531"/>
                <a:gd name="T69" fmla="*/ 131 h 323"/>
                <a:gd name="T70" fmla="*/ 101 w 531"/>
                <a:gd name="T71" fmla="*/ 1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1" h="323">
                  <a:moveTo>
                    <a:pt x="101" y="323"/>
                  </a:moveTo>
                  <a:cubicBezTo>
                    <a:pt x="75" y="323"/>
                    <a:pt x="49" y="313"/>
                    <a:pt x="30" y="293"/>
                  </a:cubicBezTo>
                  <a:cubicBezTo>
                    <a:pt x="30" y="293"/>
                    <a:pt x="30" y="293"/>
                    <a:pt x="30" y="293"/>
                  </a:cubicBezTo>
                  <a:cubicBezTo>
                    <a:pt x="10" y="273"/>
                    <a:pt x="0" y="247"/>
                    <a:pt x="0" y="220"/>
                  </a:cubicBezTo>
                  <a:cubicBezTo>
                    <a:pt x="0" y="193"/>
                    <a:pt x="10" y="167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50" y="128"/>
                    <a:pt x="75" y="117"/>
                    <a:pt x="101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6" y="111"/>
                    <a:pt x="116" y="111"/>
                    <a:pt x="116" y="111"/>
                  </a:cubicBezTo>
                  <a:cubicBezTo>
                    <a:pt x="121" y="97"/>
                    <a:pt x="130" y="85"/>
                    <a:pt x="140" y="74"/>
                  </a:cubicBezTo>
                  <a:cubicBezTo>
                    <a:pt x="159" y="57"/>
                    <a:pt x="184" y="47"/>
                    <a:pt x="211" y="47"/>
                  </a:cubicBezTo>
                  <a:cubicBezTo>
                    <a:pt x="225" y="47"/>
                    <a:pt x="239" y="49"/>
                    <a:pt x="250" y="54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82" y="20"/>
                    <a:pt x="316" y="0"/>
                    <a:pt x="351" y="0"/>
                  </a:cubicBezTo>
                  <a:cubicBezTo>
                    <a:pt x="378" y="0"/>
                    <a:pt x="403" y="11"/>
                    <a:pt x="422" y="31"/>
                  </a:cubicBezTo>
                  <a:cubicBezTo>
                    <a:pt x="440" y="51"/>
                    <a:pt x="451" y="76"/>
                    <a:pt x="451" y="103"/>
                  </a:cubicBezTo>
                  <a:cubicBezTo>
                    <a:pt x="451" y="119"/>
                    <a:pt x="451" y="119"/>
                    <a:pt x="451" y="119"/>
                  </a:cubicBezTo>
                  <a:cubicBezTo>
                    <a:pt x="458" y="121"/>
                    <a:pt x="458" y="121"/>
                    <a:pt x="458" y="121"/>
                  </a:cubicBezTo>
                  <a:cubicBezTo>
                    <a:pt x="475" y="126"/>
                    <a:pt x="490" y="135"/>
                    <a:pt x="502" y="148"/>
                  </a:cubicBezTo>
                  <a:cubicBezTo>
                    <a:pt x="521" y="167"/>
                    <a:pt x="531" y="193"/>
                    <a:pt x="531" y="220"/>
                  </a:cubicBezTo>
                  <a:cubicBezTo>
                    <a:pt x="531" y="247"/>
                    <a:pt x="521" y="273"/>
                    <a:pt x="502" y="293"/>
                  </a:cubicBezTo>
                  <a:cubicBezTo>
                    <a:pt x="483" y="313"/>
                    <a:pt x="457" y="323"/>
                    <a:pt x="429" y="323"/>
                  </a:cubicBezTo>
                  <a:lnTo>
                    <a:pt x="101" y="323"/>
                  </a:lnTo>
                  <a:close/>
                  <a:moveTo>
                    <a:pt x="101" y="128"/>
                  </a:moveTo>
                  <a:cubicBezTo>
                    <a:pt x="52" y="128"/>
                    <a:pt x="10" y="170"/>
                    <a:pt x="10" y="220"/>
                  </a:cubicBezTo>
                  <a:cubicBezTo>
                    <a:pt x="10" y="270"/>
                    <a:pt x="52" y="312"/>
                    <a:pt x="101" y="312"/>
                  </a:cubicBezTo>
                  <a:cubicBezTo>
                    <a:pt x="429" y="312"/>
                    <a:pt x="429" y="312"/>
                    <a:pt x="429" y="312"/>
                  </a:cubicBezTo>
                  <a:cubicBezTo>
                    <a:pt x="479" y="312"/>
                    <a:pt x="520" y="271"/>
                    <a:pt x="520" y="220"/>
                  </a:cubicBezTo>
                  <a:cubicBezTo>
                    <a:pt x="520" y="172"/>
                    <a:pt x="483" y="133"/>
                    <a:pt x="437" y="129"/>
                  </a:cubicBezTo>
                  <a:cubicBezTo>
                    <a:pt x="439" y="121"/>
                    <a:pt x="439" y="112"/>
                    <a:pt x="439" y="103"/>
                  </a:cubicBezTo>
                  <a:cubicBezTo>
                    <a:pt x="439" y="53"/>
                    <a:pt x="400" y="11"/>
                    <a:pt x="351" y="11"/>
                  </a:cubicBezTo>
                  <a:cubicBezTo>
                    <a:pt x="311" y="11"/>
                    <a:pt x="276" y="38"/>
                    <a:pt x="264" y="75"/>
                  </a:cubicBezTo>
                  <a:cubicBezTo>
                    <a:pt x="249" y="63"/>
                    <a:pt x="231" y="58"/>
                    <a:pt x="211" y="58"/>
                  </a:cubicBezTo>
                  <a:cubicBezTo>
                    <a:pt x="166" y="58"/>
                    <a:pt x="130" y="89"/>
                    <a:pt x="122" y="131"/>
                  </a:cubicBezTo>
                  <a:cubicBezTo>
                    <a:pt x="115" y="129"/>
                    <a:pt x="109" y="128"/>
                    <a:pt x="101" y="128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2405832" y="1286656"/>
              <a:ext cx="448948" cy="6192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2442721" y="1324330"/>
              <a:ext cx="376740" cy="242526"/>
            </a:xfrm>
            <a:custGeom>
              <a:avLst/>
              <a:gdLst>
                <a:gd name="T0" fmla="*/ 24 w 202"/>
                <a:gd name="T1" fmla="*/ 104 h 130"/>
                <a:gd name="T2" fmla="*/ 14 w 202"/>
                <a:gd name="T3" fmla="*/ 113 h 130"/>
                <a:gd name="T4" fmla="*/ 24 w 202"/>
                <a:gd name="T5" fmla="*/ 122 h 130"/>
                <a:gd name="T6" fmla="*/ 33 w 202"/>
                <a:gd name="T7" fmla="*/ 113 h 130"/>
                <a:gd name="T8" fmla="*/ 24 w 202"/>
                <a:gd name="T9" fmla="*/ 104 h 130"/>
                <a:gd name="T10" fmla="*/ 6 w 202"/>
                <a:gd name="T11" fmla="*/ 95 h 130"/>
                <a:gd name="T12" fmla="*/ 196 w 202"/>
                <a:gd name="T13" fmla="*/ 95 h 130"/>
                <a:gd name="T14" fmla="*/ 202 w 202"/>
                <a:gd name="T15" fmla="*/ 101 h 130"/>
                <a:gd name="T16" fmla="*/ 202 w 202"/>
                <a:gd name="T17" fmla="*/ 124 h 130"/>
                <a:gd name="T18" fmla="*/ 196 w 202"/>
                <a:gd name="T19" fmla="*/ 130 h 130"/>
                <a:gd name="T20" fmla="*/ 6 w 202"/>
                <a:gd name="T21" fmla="*/ 130 h 130"/>
                <a:gd name="T22" fmla="*/ 0 w 202"/>
                <a:gd name="T23" fmla="*/ 124 h 130"/>
                <a:gd name="T24" fmla="*/ 0 w 202"/>
                <a:gd name="T25" fmla="*/ 101 h 130"/>
                <a:gd name="T26" fmla="*/ 6 w 202"/>
                <a:gd name="T27" fmla="*/ 95 h 130"/>
                <a:gd name="T28" fmla="*/ 24 w 202"/>
                <a:gd name="T29" fmla="*/ 57 h 130"/>
                <a:gd name="T30" fmla="*/ 14 w 202"/>
                <a:gd name="T31" fmla="*/ 66 h 130"/>
                <a:gd name="T32" fmla="*/ 24 w 202"/>
                <a:gd name="T33" fmla="*/ 75 h 130"/>
                <a:gd name="T34" fmla="*/ 33 w 202"/>
                <a:gd name="T35" fmla="*/ 66 h 130"/>
                <a:gd name="T36" fmla="*/ 24 w 202"/>
                <a:gd name="T37" fmla="*/ 57 h 130"/>
                <a:gd name="T38" fmla="*/ 6 w 202"/>
                <a:gd name="T39" fmla="*/ 48 h 130"/>
                <a:gd name="T40" fmla="*/ 196 w 202"/>
                <a:gd name="T41" fmla="*/ 48 h 130"/>
                <a:gd name="T42" fmla="*/ 202 w 202"/>
                <a:gd name="T43" fmla="*/ 54 h 130"/>
                <a:gd name="T44" fmla="*/ 202 w 202"/>
                <a:gd name="T45" fmla="*/ 77 h 130"/>
                <a:gd name="T46" fmla="*/ 196 w 202"/>
                <a:gd name="T47" fmla="*/ 83 h 130"/>
                <a:gd name="T48" fmla="*/ 6 w 202"/>
                <a:gd name="T49" fmla="*/ 83 h 130"/>
                <a:gd name="T50" fmla="*/ 0 w 202"/>
                <a:gd name="T51" fmla="*/ 77 h 130"/>
                <a:gd name="T52" fmla="*/ 0 w 202"/>
                <a:gd name="T53" fmla="*/ 54 h 130"/>
                <a:gd name="T54" fmla="*/ 6 w 202"/>
                <a:gd name="T55" fmla="*/ 48 h 130"/>
                <a:gd name="T56" fmla="*/ 24 w 202"/>
                <a:gd name="T57" fmla="*/ 9 h 130"/>
                <a:gd name="T58" fmla="*/ 14 w 202"/>
                <a:gd name="T59" fmla="*/ 18 h 130"/>
                <a:gd name="T60" fmla="*/ 24 w 202"/>
                <a:gd name="T61" fmla="*/ 27 h 130"/>
                <a:gd name="T62" fmla="*/ 33 w 202"/>
                <a:gd name="T63" fmla="*/ 18 h 130"/>
                <a:gd name="T64" fmla="*/ 24 w 202"/>
                <a:gd name="T65" fmla="*/ 9 h 130"/>
                <a:gd name="T66" fmla="*/ 6 w 202"/>
                <a:gd name="T67" fmla="*/ 0 h 130"/>
                <a:gd name="T68" fmla="*/ 196 w 202"/>
                <a:gd name="T69" fmla="*/ 0 h 130"/>
                <a:gd name="T70" fmla="*/ 202 w 202"/>
                <a:gd name="T71" fmla="*/ 6 h 130"/>
                <a:gd name="T72" fmla="*/ 202 w 202"/>
                <a:gd name="T73" fmla="*/ 29 h 130"/>
                <a:gd name="T74" fmla="*/ 196 w 202"/>
                <a:gd name="T75" fmla="*/ 35 h 130"/>
                <a:gd name="T76" fmla="*/ 6 w 202"/>
                <a:gd name="T77" fmla="*/ 35 h 130"/>
                <a:gd name="T78" fmla="*/ 0 w 202"/>
                <a:gd name="T79" fmla="*/ 29 h 130"/>
                <a:gd name="T80" fmla="*/ 0 w 202"/>
                <a:gd name="T81" fmla="*/ 6 h 130"/>
                <a:gd name="T82" fmla="*/ 6 w 202"/>
                <a:gd name="T8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130">
                  <a:moveTo>
                    <a:pt x="24" y="104"/>
                  </a:moveTo>
                  <a:cubicBezTo>
                    <a:pt x="19" y="104"/>
                    <a:pt x="14" y="108"/>
                    <a:pt x="14" y="113"/>
                  </a:cubicBezTo>
                  <a:cubicBezTo>
                    <a:pt x="14" y="118"/>
                    <a:pt x="19" y="122"/>
                    <a:pt x="24" y="122"/>
                  </a:cubicBezTo>
                  <a:cubicBezTo>
                    <a:pt x="29" y="122"/>
                    <a:pt x="33" y="118"/>
                    <a:pt x="33" y="113"/>
                  </a:cubicBezTo>
                  <a:cubicBezTo>
                    <a:pt x="33" y="108"/>
                    <a:pt x="29" y="104"/>
                    <a:pt x="24" y="104"/>
                  </a:cubicBezTo>
                  <a:close/>
                  <a:moveTo>
                    <a:pt x="6" y="95"/>
                  </a:moveTo>
                  <a:cubicBezTo>
                    <a:pt x="196" y="95"/>
                    <a:pt x="196" y="95"/>
                    <a:pt x="196" y="95"/>
                  </a:cubicBezTo>
                  <a:cubicBezTo>
                    <a:pt x="199" y="95"/>
                    <a:pt x="202" y="98"/>
                    <a:pt x="202" y="101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2" y="128"/>
                    <a:pt x="199" y="130"/>
                    <a:pt x="196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2" y="130"/>
                    <a:pt x="0" y="128"/>
                    <a:pt x="0" y="12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98"/>
                    <a:pt x="2" y="95"/>
                    <a:pt x="6" y="95"/>
                  </a:cubicBezTo>
                  <a:close/>
                  <a:moveTo>
                    <a:pt x="24" y="57"/>
                  </a:moveTo>
                  <a:cubicBezTo>
                    <a:pt x="19" y="57"/>
                    <a:pt x="14" y="61"/>
                    <a:pt x="14" y="66"/>
                  </a:cubicBezTo>
                  <a:cubicBezTo>
                    <a:pt x="14" y="71"/>
                    <a:pt x="19" y="75"/>
                    <a:pt x="24" y="75"/>
                  </a:cubicBezTo>
                  <a:cubicBezTo>
                    <a:pt x="29" y="75"/>
                    <a:pt x="33" y="71"/>
                    <a:pt x="33" y="66"/>
                  </a:cubicBezTo>
                  <a:cubicBezTo>
                    <a:pt x="33" y="61"/>
                    <a:pt x="29" y="57"/>
                    <a:pt x="24" y="57"/>
                  </a:cubicBezTo>
                  <a:close/>
                  <a:moveTo>
                    <a:pt x="6" y="48"/>
                  </a:moveTo>
                  <a:cubicBezTo>
                    <a:pt x="196" y="48"/>
                    <a:pt x="196" y="48"/>
                    <a:pt x="196" y="48"/>
                  </a:cubicBezTo>
                  <a:cubicBezTo>
                    <a:pt x="199" y="48"/>
                    <a:pt x="202" y="50"/>
                    <a:pt x="202" y="54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2" y="80"/>
                    <a:pt x="199" y="83"/>
                    <a:pt x="196" y="8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2" y="83"/>
                    <a:pt x="0" y="80"/>
                    <a:pt x="0" y="7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0"/>
                    <a:pt x="2" y="48"/>
                    <a:pt x="6" y="48"/>
                  </a:cubicBezTo>
                  <a:close/>
                  <a:moveTo>
                    <a:pt x="24" y="9"/>
                  </a:moveTo>
                  <a:cubicBezTo>
                    <a:pt x="19" y="9"/>
                    <a:pt x="14" y="13"/>
                    <a:pt x="14" y="18"/>
                  </a:cubicBezTo>
                  <a:cubicBezTo>
                    <a:pt x="14" y="23"/>
                    <a:pt x="19" y="27"/>
                    <a:pt x="24" y="27"/>
                  </a:cubicBezTo>
                  <a:cubicBezTo>
                    <a:pt x="29" y="27"/>
                    <a:pt x="33" y="23"/>
                    <a:pt x="33" y="18"/>
                  </a:cubicBezTo>
                  <a:cubicBezTo>
                    <a:pt x="33" y="13"/>
                    <a:pt x="29" y="9"/>
                    <a:pt x="24" y="9"/>
                  </a:cubicBezTo>
                  <a:close/>
                  <a:moveTo>
                    <a:pt x="6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9" y="0"/>
                    <a:pt x="202" y="3"/>
                    <a:pt x="202" y="6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33"/>
                    <a:pt x="199" y="35"/>
                    <a:pt x="19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5"/>
                    <a:pt x="0" y="33"/>
                    <a:pt x="0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8" name="person"/>
          <p:cNvGrpSpPr/>
          <p:nvPr/>
        </p:nvGrpSpPr>
        <p:grpSpPr>
          <a:xfrm>
            <a:off x="2536190" y="5094590"/>
            <a:ext cx="773583" cy="1083493"/>
            <a:chOff x="1902142" y="3562845"/>
            <a:chExt cx="580187" cy="812620"/>
          </a:xfrm>
        </p:grpSpPr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2019255" y="3562845"/>
              <a:ext cx="344169" cy="3561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1902142" y="3951230"/>
              <a:ext cx="580187" cy="424235"/>
            </a:xfrm>
            <a:custGeom>
              <a:avLst/>
              <a:gdLst>
                <a:gd name="T0" fmla="*/ 408 w 408"/>
                <a:gd name="T1" fmla="*/ 299 h 299"/>
                <a:gd name="T2" fmla="*/ 408 w 408"/>
                <a:gd name="T3" fmla="*/ 79 h 299"/>
                <a:gd name="T4" fmla="*/ 331 w 408"/>
                <a:gd name="T5" fmla="*/ 0 h 299"/>
                <a:gd name="T6" fmla="*/ 77 w 408"/>
                <a:gd name="T7" fmla="*/ 0 h 299"/>
                <a:gd name="T8" fmla="*/ 0 w 408"/>
                <a:gd name="T9" fmla="*/ 79 h 299"/>
                <a:gd name="T10" fmla="*/ 0 w 408"/>
                <a:gd name="T11" fmla="*/ 299 h 299"/>
                <a:gd name="T12" fmla="*/ 408 w 408"/>
                <a:gd name="T1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8" h="299">
                  <a:moveTo>
                    <a:pt x="408" y="299"/>
                  </a:moveTo>
                  <a:cubicBezTo>
                    <a:pt x="408" y="80"/>
                    <a:pt x="408" y="79"/>
                    <a:pt x="408" y="79"/>
                  </a:cubicBezTo>
                  <a:cubicBezTo>
                    <a:pt x="408" y="36"/>
                    <a:pt x="373" y="0"/>
                    <a:pt x="331" y="0"/>
                  </a:cubicBezTo>
                  <a:cubicBezTo>
                    <a:pt x="78" y="0"/>
                    <a:pt x="77" y="0"/>
                    <a:pt x="77" y="0"/>
                  </a:cubicBezTo>
                  <a:cubicBezTo>
                    <a:pt x="35" y="0"/>
                    <a:pt x="0" y="36"/>
                    <a:pt x="0" y="79"/>
                  </a:cubicBezTo>
                  <a:cubicBezTo>
                    <a:pt x="0" y="177"/>
                    <a:pt x="0" y="247"/>
                    <a:pt x="0" y="299"/>
                  </a:cubicBezTo>
                  <a:lnTo>
                    <a:pt x="408" y="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24" name="Elbow to Azure"/>
          <p:cNvCxnSpPr/>
          <p:nvPr/>
        </p:nvCxnSpPr>
        <p:spPr>
          <a:xfrm rot="5400000" flipH="1" flipV="1">
            <a:off x="2101982" y="2358217"/>
            <a:ext cx="1003709" cy="521703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5" hidden="1"/>
          <p:cNvSpPr>
            <a:spLocks noEditPoints="1"/>
          </p:cNvSpPr>
          <p:nvPr/>
        </p:nvSpPr>
        <p:spPr bwMode="auto">
          <a:xfrm>
            <a:off x="3326246" y="3110495"/>
            <a:ext cx="522817" cy="524933"/>
          </a:xfrm>
          <a:custGeom>
            <a:avLst/>
            <a:gdLst>
              <a:gd name="T0" fmla="*/ 83 w 102"/>
              <a:gd name="T1" fmla="*/ 0 h 102"/>
              <a:gd name="T2" fmla="*/ 48 w 102"/>
              <a:gd name="T3" fmla="*/ 36 h 102"/>
              <a:gd name="T4" fmla="*/ 13 w 102"/>
              <a:gd name="T5" fmla="*/ 43 h 102"/>
              <a:gd name="T6" fmla="*/ 13 w 102"/>
              <a:gd name="T7" fmla="*/ 89 h 102"/>
              <a:gd name="T8" fmla="*/ 59 w 102"/>
              <a:gd name="T9" fmla="*/ 89 h 102"/>
              <a:gd name="T10" fmla="*/ 66 w 102"/>
              <a:gd name="T11" fmla="*/ 54 h 102"/>
              <a:gd name="T12" fmla="*/ 74 w 102"/>
              <a:gd name="T13" fmla="*/ 46 h 102"/>
              <a:gd name="T14" fmla="*/ 74 w 102"/>
              <a:gd name="T15" fmla="*/ 35 h 102"/>
              <a:gd name="T16" fmla="*/ 85 w 102"/>
              <a:gd name="T17" fmla="*/ 35 h 102"/>
              <a:gd name="T18" fmla="*/ 86 w 102"/>
              <a:gd name="T19" fmla="*/ 34 h 102"/>
              <a:gd name="T20" fmla="*/ 86 w 102"/>
              <a:gd name="T21" fmla="*/ 23 h 102"/>
              <a:gd name="T22" fmla="*/ 97 w 102"/>
              <a:gd name="T23" fmla="*/ 23 h 102"/>
              <a:gd name="T24" fmla="*/ 101 w 102"/>
              <a:gd name="T25" fmla="*/ 19 h 102"/>
              <a:gd name="T26" fmla="*/ 102 w 102"/>
              <a:gd name="T27" fmla="*/ 0 h 102"/>
              <a:gd name="T28" fmla="*/ 83 w 102"/>
              <a:gd name="T29" fmla="*/ 0 h 102"/>
              <a:gd name="T30" fmla="*/ 35 w 102"/>
              <a:gd name="T31" fmla="*/ 80 h 102"/>
              <a:gd name="T32" fmla="*/ 22 w 102"/>
              <a:gd name="T33" fmla="*/ 80 h 102"/>
              <a:gd name="T34" fmla="*/ 22 w 102"/>
              <a:gd name="T35" fmla="*/ 67 h 102"/>
              <a:gd name="T36" fmla="*/ 35 w 102"/>
              <a:gd name="T37" fmla="*/ 67 h 102"/>
              <a:gd name="T38" fmla="*/ 35 w 102"/>
              <a:gd name="T39" fmla="*/ 8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2" h="102">
                <a:moveTo>
                  <a:pt x="83" y="0"/>
                </a:moveTo>
                <a:cubicBezTo>
                  <a:pt x="48" y="36"/>
                  <a:pt x="48" y="36"/>
                  <a:pt x="48" y="36"/>
                </a:cubicBezTo>
                <a:cubicBezTo>
                  <a:pt x="36" y="31"/>
                  <a:pt x="22" y="34"/>
                  <a:pt x="13" y="43"/>
                </a:cubicBezTo>
                <a:cubicBezTo>
                  <a:pt x="0" y="56"/>
                  <a:pt x="0" y="76"/>
                  <a:pt x="13" y="89"/>
                </a:cubicBezTo>
                <a:cubicBezTo>
                  <a:pt x="25" y="102"/>
                  <a:pt x="46" y="102"/>
                  <a:pt x="59" y="89"/>
                </a:cubicBezTo>
                <a:cubicBezTo>
                  <a:pt x="68" y="80"/>
                  <a:pt x="71" y="66"/>
                  <a:pt x="66" y="54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35"/>
                  <a:pt x="74" y="35"/>
                  <a:pt x="74" y="35"/>
                </a:cubicBezTo>
                <a:cubicBezTo>
                  <a:pt x="85" y="35"/>
                  <a:pt x="85" y="35"/>
                  <a:pt x="85" y="35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23"/>
                  <a:pt x="86" y="23"/>
                  <a:pt x="86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2" y="0"/>
                  <a:pt x="102" y="0"/>
                  <a:pt x="102" y="0"/>
                </a:cubicBezTo>
                <a:lnTo>
                  <a:pt x="83" y="0"/>
                </a:lnTo>
                <a:close/>
                <a:moveTo>
                  <a:pt x="35" y="80"/>
                </a:moveTo>
                <a:cubicBezTo>
                  <a:pt x="31" y="83"/>
                  <a:pt x="26" y="83"/>
                  <a:pt x="22" y="80"/>
                </a:cubicBezTo>
                <a:cubicBezTo>
                  <a:pt x="18" y="76"/>
                  <a:pt x="18" y="71"/>
                  <a:pt x="22" y="67"/>
                </a:cubicBezTo>
                <a:cubicBezTo>
                  <a:pt x="26" y="63"/>
                  <a:pt x="31" y="63"/>
                  <a:pt x="35" y="67"/>
                </a:cubicBezTo>
                <a:cubicBezTo>
                  <a:pt x="39" y="71"/>
                  <a:pt x="39" y="76"/>
                  <a:pt x="35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8" name="Key"/>
          <p:cNvSpPr>
            <a:spLocks noEditPoints="1"/>
          </p:cNvSpPr>
          <p:nvPr/>
        </p:nvSpPr>
        <p:spPr bwMode="auto">
          <a:xfrm>
            <a:off x="2148703" y="3049833"/>
            <a:ext cx="388565" cy="390136"/>
          </a:xfrm>
          <a:custGeom>
            <a:avLst/>
            <a:gdLst>
              <a:gd name="T0" fmla="*/ 83 w 102"/>
              <a:gd name="T1" fmla="*/ 0 h 102"/>
              <a:gd name="T2" fmla="*/ 48 w 102"/>
              <a:gd name="T3" fmla="*/ 36 h 102"/>
              <a:gd name="T4" fmla="*/ 13 w 102"/>
              <a:gd name="T5" fmla="*/ 43 h 102"/>
              <a:gd name="T6" fmla="*/ 13 w 102"/>
              <a:gd name="T7" fmla="*/ 89 h 102"/>
              <a:gd name="T8" fmla="*/ 59 w 102"/>
              <a:gd name="T9" fmla="*/ 89 h 102"/>
              <a:gd name="T10" fmla="*/ 66 w 102"/>
              <a:gd name="T11" fmla="*/ 54 h 102"/>
              <a:gd name="T12" fmla="*/ 74 w 102"/>
              <a:gd name="T13" fmla="*/ 46 h 102"/>
              <a:gd name="T14" fmla="*/ 74 w 102"/>
              <a:gd name="T15" fmla="*/ 35 h 102"/>
              <a:gd name="T16" fmla="*/ 85 w 102"/>
              <a:gd name="T17" fmla="*/ 35 h 102"/>
              <a:gd name="T18" fmla="*/ 86 w 102"/>
              <a:gd name="T19" fmla="*/ 34 h 102"/>
              <a:gd name="T20" fmla="*/ 86 w 102"/>
              <a:gd name="T21" fmla="*/ 23 h 102"/>
              <a:gd name="T22" fmla="*/ 97 w 102"/>
              <a:gd name="T23" fmla="*/ 23 h 102"/>
              <a:gd name="T24" fmla="*/ 101 w 102"/>
              <a:gd name="T25" fmla="*/ 19 h 102"/>
              <a:gd name="T26" fmla="*/ 102 w 102"/>
              <a:gd name="T27" fmla="*/ 0 h 102"/>
              <a:gd name="T28" fmla="*/ 83 w 102"/>
              <a:gd name="T29" fmla="*/ 0 h 102"/>
              <a:gd name="T30" fmla="*/ 35 w 102"/>
              <a:gd name="T31" fmla="*/ 80 h 102"/>
              <a:gd name="T32" fmla="*/ 22 w 102"/>
              <a:gd name="T33" fmla="*/ 80 h 102"/>
              <a:gd name="T34" fmla="*/ 22 w 102"/>
              <a:gd name="T35" fmla="*/ 67 h 102"/>
              <a:gd name="T36" fmla="*/ 35 w 102"/>
              <a:gd name="T37" fmla="*/ 67 h 102"/>
              <a:gd name="T38" fmla="*/ 35 w 102"/>
              <a:gd name="T39" fmla="*/ 8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2" h="102">
                <a:moveTo>
                  <a:pt x="83" y="0"/>
                </a:moveTo>
                <a:cubicBezTo>
                  <a:pt x="48" y="36"/>
                  <a:pt x="48" y="36"/>
                  <a:pt x="48" y="36"/>
                </a:cubicBezTo>
                <a:cubicBezTo>
                  <a:pt x="36" y="31"/>
                  <a:pt x="22" y="34"/>
                  <a:pt x="13" y="43"/>
                </a:cubicBezTo>
                <a:cubicBezTo>
                  <a:pt x="0" y="56"/>
                  <a:pt x="0" y="76"/>
                  <a:pt x="13" y="89"/>
                </a:cubicBezTo>
                <a:cubicBezTo>
                  <a:pt x="25" y="102"/>
                  <a:pt x="46" y="102"/>
                  <a:pt x="59" y="89"/>
                </a:cubicBezTo>
                <a:cubicBezTo>
                  <a:pt x="68" y="80"/>
                  <a:pt x="71" y="66"/>
                  <a:pt x="66" y="54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35"/>
                  <a:pt x="74" y="35"/>
                  <a:pt x="74" y="35"/>
                </a:cubicBezTo>
                <a:cubicBezTo>
                  <a:pt x="85" y="35"/>
                  <a:pt x="85" y="35"/>
                  <a:pt x="85" y="35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23"/>
                  <a:pt x="86" y="23"/>
                  <a:pt x="86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2" y="0"/>
                  <a:pt x="102" y="0"/>
                  <a:pt x="102" y="0"/>
                </a:cubicBezTo>
                <a:lnTo>
                  <a:pt x="83" y="0"/>
                </a:lnTo>
                <a:close/>
                <a:moveTo>
                  <a:pt x="35" y="80"/>
                </a:moveTo>
                <a:cubicBezTo>
                  <a:pt x="31" y="83"/>
                  <a:pt x="26" y="83"/>
                  <a:pt x="22" y="80"/>
                </a:cubicBezTo>
                <a:cubicBezTo>
                  <a:pt x="18" y="76"/>
                  <a:pt x="18" y="71"/>
                  <a:pt x="22" y="67"/>
                </a:cubicBezTo>
                <a:cubicBezTo>
                  <a:pt x="26" y="63"/>
                  <a:pt x="31" y="63"/>
                  <a:pt x="35" y="67"/>
                </a:cubicBezTo>
                <a:cubicBezTo>
                  <a:pt x="39" y="71"/>
                  <a:pt x="39" y="76"/>
                  <a:pt x="35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5" name="Client"/>
          <p:cNvGrpSpPr>
            <a:grpSpLocks noChangeAspect="1"/>
          </p:cNvGrpSpPr>
          <p:nvPr/>
        </p:nvGrpSpPr>
        <p:grpSpPr bwMode="auto">
          <a:xfrm>
            <a:off x="2187963" y="3573036"/>
            <a:ext cx="310045" cy="528649"/>
            <a:chOff x="2613" y="1251"/>
            <a:chExt cx="434" cy="740"/>
          </a:xfrm>
        </p:grpSpPr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>
              <a:off x="2613" y="1251"/>
              <a:ext cx="434" cy="740"/>
            </a:xfrm>
            <a:prstGeom prst="rect">
              <a:avLst/>
            </a:prstGeom>
            <a:noFill/>
            <a:ln w="1428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2641" y="1289"/>
              <a:ext cx="375" cy="179"/>
            </a:xfrm>
            <a:custGeom>
              <a:avLst/>
              <a:gdLst>
                <a:gd name="T0" fmla="*/ 368 w 375"/>
                <a:gd name="T1" fmla="*/ 8 h 179"/>
                <a:gd name="T2" fmla="*/ 368 w 375"/>
                <a:gd name="T3" fmla="*/ 172 h 179"/>
                <a:gd name="T4" fmla="*/ 8 w 375"/>
                <a:gd name="T5" fmla="*/ 172 h 179"/>
                <a:gd name="T6" fmla="*/ 8 w 375"/>
                <a:gd name="T7" fmla="*/ 8 h 179"/>
                <a:gd name="T8" fmla="*/ 368 w 375"/>
                <a:gd name="T9" fmla="*/ 8 h 179"/>
                <a:gd name="T10" fmla="*/ 375 w 375"/>
                <a:gd name="T11" fmla="*/ 0 h 179"/>
                <a:gd name="T12" fmla="*/ 0 w 375"/>
                <a:gd name="T13" fmla="*/ 0 h 179"/>
                <a:gd name="T14" fmla="*/ 0 w 375"/>
                <a:gd name="T15" fmla="*/ 179 h 179"/>
                <a:gd name="T16" fmla="*/ 375 w 375"/>
                <a:gd name="T17" fmla="*/ 179 h 179"/>
                <a:gd name="T18" fmla="*/ 375 w 375"/>
                <a:gd name="T19" fmla="*/ 0 h 179"/>
                <a:gd name="T20" fmla="*/ 375 w 375"/>
                <a:gd name="T2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79">
                  <a:moveTo>
                    <a:pt x="368" y="8"/>
                  </a:moveTo>
                  <a:lnTo>
                    <a:pt x="368" y="172"/>
                  </a:lnTo>
                  <a:lnTo>
                    <a:pt x="8" y="172"/>
                  </a:lnTo>
                  <a:lnTo>
                    <a:pt x="8" y="8"/>
                  </a:lnTo>
                  <a:lnTo>
                    <a:pt x="368" y="8"/>
                  </a:lnTo>
                  <a:close/>
                  <a:moveTo>
                    <a:pt x="375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375" y="179"/>
                  </a:lnTo>
                  <a:lnTo>
                    <a:pt x="375" y="0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7"/>
            <p:cNvSpPr>
              <a:spLocks noEditPoints="1"/>
            </p:cNvSpPr>
            <p:nvPr/>
          </p:nvSpPr>
          <p:spPr bwMode="auto">
            <a:xfrm>
              <a:off x="2641" y="1289"/>
              <a:ext cx="375" cy="179"/>
            </a:xfrm>
            <a:custGeom>
              <a:avLst/>
              <a:gdLst>
                <a:gd name="T0" fmla="*/ 368 w 375"/>
                <a:gd name="T1" fmla="*/ 8 h 179"/>
                <a:gd name="T2" fmla="*/ 368 w 375"/>
                <a:gd name="T3" fmla="*/ 172 h 179"/>
                <a:gd name="T4" fmla="*/ 8 w 375"/>
                <a:gd name="T5" fmla="*/ 172 h 179"/>
                <a:gd name="T6" fmla="*/ 8 w 375"/>
                <a:gd name="T7" fmla="*/ 8 h 179"/>
                <a:gd name="T8" fmla="*/ 368 w 375"/>
                <a:gd name="T9" fmla="*/ 8 h 179"/>
                <a:gd name="T10" fmla="*/ 375 w 375"/>
                <a:gd name="T11" fmla="*/ 0 h 179"/>
                <a:gd name="T12" fmla="*/ 0 w 375"/>
                <a:gd name="T13" fmla="*/ 0 h 179"/>
                <a:gd name="T14" fmla="*/ 0 w 375"/>
                <a:gd name="T15" fmla="*/ 179 h 179"/>
                <a:gd name="T16" fmla="*/ 375 w 375"/>
                <a:gd name="T17" fmla="*/ 179 h 179"/>
                <a:gd name="T18" fmla="*/ 375 w 375"/>
                <a:gd name="T19" fmla="*/ 0 h 179"/>
                <a:gd name="T20" fmla="*/ 375 w 375"/>
                <a:gd name="T2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79">
                  <a:moveTo>
                    <a:pt x="368" y="8"/>
                  </a:moveTo>
                  <a:lnTo>
                    <a:pt x="368" y="172"/>
                  </a:lnTo>
                  <a:lnTo>
                    <a:pt x="8" y="172"/>
                  </a:lnTo>
                  <a:lnTo>
                    <a:pt x="8" y="8"/>
                  </a:lnTo>
                  <a:lnTo>
                    <a:pt x="368" y="8"/>
                  </a:lnTo>
                  <a:moveTo>
                    <a:pt x="375" y="0"/>
                  </a:moveTo>
                  <a:lnTo>
                    <a:pt x="0" y="0"/>
                  </a:lnTo>
                  <a:lnTo>
                    <a:pt x="0" y="179"/>
                  </a:lnTo>
                  <a:lnTo>
                    <a:pt x="375" y="179"/>
                  </a:lnTo>
                  <a:lnTo>
                    <a:pt x="375" y="0"/>
                  </a:lnTo>
                  <a:lnTo>
                    <a:pt x="3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2641" y="1504"/>
              <a:ext cx="375" cy="289"/>
            </a:xfrm>
            <a:custGeom>
              <a:avLst/>
              <a:gdLst>
                <a:gd name="T0" fmla="*/ 368 w 375"/>
                <a:gd name="T1" fmla="*/ 7 h 289"/>
                <a:gd name="T2" fmla="*/ 368 w 375"/>
                <a:gd name="T3" fmla="*/ 282 h 289"/>
                <a:gd name="T4" fmla="*/ 8 w 375"/>
                <a:gd name="T5" fmla="*/ 282 h 289"/>
                <a:gd name="T6" fmla="*/ 8 w 375"/>
                <a:gd name="T7" fmla="*/ 7 h 289"/>
                <a:gd name="T8" fmla="*/ 368 w 375"/>
                <a:gd name="T9" fmla="*/ 7 h 289"/>
                <a:gd name="T10" fmla="*/ 375 w 375"/>
                <a:gd name="T11" fmla="*/ 0 h 289"/>
                <a:gd name="T12" fmla="*/ 0 w 375"/>
                <a:gd name="T13" fmla="*/ 0 h 289"/>
                <a:gd name="T14" fmla="*/ 0 w 375"/>
                <a:gd name="T15" fmla="*/ 289 h 289"/>
                <a:gd name="T16" fmla="*/ 375 w 375"/>
                <a:gd name="T17" fmla="*/ 289 h 289"/>
                <a:gd name="T18" fmla="*/ 375 w 375"/>
                <a:gd name="T19" fmla="*/ 0 h 289"/>
                <a:gd name="T20" fmla="*/ 375 w 375"/>
                <a:gd name="T2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289">
                  <a:moveTo>
                    <a:pt x="368" y="7"/>
                  </a:moveTo>
                  <a:lnTo>
                    <a:pt x="368" y="282"/>
                  </a:lnTo>
                  <a:lnTo>
                    <a:pt x="8" y="282"/>
                  </a:lnTo>
                  <a:lnTo>
                    <a:pt x="8" y="7"/>
                  </a:lnTo>
                  <a:lnTo>
                    <a:pt x="368" y="7"/>
                  </a:lnTo>
                  <a:close/>
                  <a:moveTo>
                    <a:pt x="37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375" y="289"/>
                  </a:lnTo>
                  <a:lnTo>
                    <a:pt x="375" y="0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9"/>
            <p:cNvSpPr>
              <a:spLocks noEditPoints="1"/>
            </p:cNvSpPr>
            <p:nvPr/>
          </p:nvSpPr>
          <p:spPr bwMode="auto">
            <a:xfrm>
              <a:off x="2641" y="1504"/>
              <a:ext cx="375" cy="289"/>
            </a:xfrm>
            <a:custGeom>
              <a:avLst/>
              <a:gdLst>
                <a:gd name="T0" fmla="*/ 368 w 375"/>
                <a:gd name="T1" fmla="*/ 7 h 289"/>
                <a:gd name="T2" fmla="*/ 368 w 375"/>
                <a:gd name="T3" fmla="*/ 282 h 289"/>
                <a:gd name="T4" fmla="*/ 8 w 375"/>
                <a:gd name="T5" fmla="*/ 282 h 289"/>
                <a:gd name="T6" fmla="*/ 8 w 375"/>
                <a:gd name="T7" fmla="*/ 7 h 289"/>
                <a:gd name="T8" fmla="*/ 368 w 375"/>
                <a:gd name="T9" fmla="*/ 7 h 289"/>
                <a:gd name="T10" fmla="*/ 375 w 375"/>
                <a:gd name="T11" fmla="*/ 0 h 289"/>
                <a:gd name="T12" fmla="*/ 0 w 375"/>
                <a:gd name="T13" fmla="*/ 0 h 289"/>
                <a:gd name="T14" fmla="*/ 0 w 375"/>
                <a:gd name="T15" fmla="*/ 289 h 289"/>
                <a:gd name="T16" fmla="*/ 375 w 375"/>
                <a:gd name="T17" fmla="*/ 289 h 289"/>
                <a:gd name="T18" fmla="*/ 375 w 375"/>
                <a:gd name="T19" fmla="*/ 0 h 289"/>
                <a:gd name="T20" fmla="*/ 375 w 375"/>
                <a:gd name="T2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289">
                  <a:moveTo>
                    <a:pt x="368" y="7"/>
                  </a:moveTo>
                  <a:lnTo>
                    <a:pt x="368" y="282"/>
                  </a:lnTo>
                  <a:lnTo>
                    <a:pt x="8" y="282"/>
                  </a:lnTo>
                  <a:lnTo>
                    <a:pt x="8" y="7"/>
                  </a:lnTo>
                  <a:lnTo>
                    <a:pt x="368" y="7"/>
                  </a:lnTo>
                  <a:moveTo>
                    <a:pt x="37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375" y="289"/>
                  </a:lnTo>
                  <a:lnTo>
                    <a:pt x="375" y="0"/>
                  </a:lnTo>
                  <a:lnTo>
                    <a:pt x="3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0"/>
            <p:cNvSpPr>
              <a:spLocks noEditPoints="1"/>
            </p:cNvSpPr>
            <p:nvPr/>
          </p:nvSpPr>
          <p:spPr bwMode="auto">
            <a:xfrm>
              <a:off x="2641" y="1822"/>
              <a:ext cx="375" cy="55"/>
            </a:xfrm>
            <a:custGeom>
              <a:avLst/>
              <a:gdLst>
                <a:gd name="T0" fmla="*/ 368 w 375"/>
                <a:gd name="T1" fmla="*/ 7 h 55"/>
                <a:gd name="T2" fmla="*/ 368 w 375"/>
                <a:gd name="T3" fmla="*/ 48 h 55"/>
                <a:gd name="T4" fmla="*/ 8 w 375"/>
                <a:gd name="T5" fmla="*/ 48 h 55"/>
                <a:gd name="T6" fmla="*/ 8 w 375"/>
                <a:gd name="T7" fmla="*/ 7 h 55"/>
                <a:gd name="T8" fmla="*/ 368 w 375"/>
                <a:gd name="T9" fmla="*/ 7 h 55"/>
                <a:gd name="T10" fmla="*/ 375 w 375"/>
                <a:gd name="T11" fmla="*/ 0 h 55"/>
                <a:gd name="T12" fmla="*/ 0 w 375"/>
                <a:gd name="T13" fmla="*/ 0 h 55"/>
                <a:gd name="T14" fmla="*/ 0 w 375"/>
                <a:gd name="T15" fmla="*/ 55 h 55"/>
                <a:gd name="T16" fmla="*/ 375 w 375"/>
                <a:gd name="T17" fmla="*/ 55 h 55"/>
                <a:gd name="T18" fmla="*/ 375 w 375"/>
                <a:gd name="T19" fmla="*/ 0 h 55"/>
                <a:gd name="T20" fmla="*/ 375 w 37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55">
                  <a:moveTo>
                    <a:pt x="368" y="7"/>
                  </a:moveTo>
                  <a:lnTo>
                    <a:pt x="368" y="48"/>
                  </a:lnTo>
                  <a:lnTo>
                    <a:pt x="8" y="48"/>
                  </a:lnTo>
                  <a:lnTo>
                    <a:pt x="8" y="7"/>
                  </a:lnTo>
                  <a:lnTo>
                    <a:pt x="368" y="7"/>
                  </a:lnTo>
                  <a:close/>
                  <a:moveTo>
                    <a:pt x="37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375" y="55"/>
                  </a:lnTo>
                  <a:lnTo>
                    <a:pt x="375" y="0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11"/>
            <p:cNvSpPr>
              <a:spLocks noEditPoints="1"/>
            </p:cNvSpPr>
            <p:nvPr/>
          </p:nvSpPr>
          <p:spPr bwMode="auto">
            <a:xfrm>
              <a:off x="2641" y="1822"/>
              <a:ext cx="375" cy="55"/>
            </a:xfrm>
            <a:custGeom>
              <a:avLst/>
              <a:gdLst>
                <a:gd name="T0" fmla="*/ 368 w 375"/>
                <a:gd name="T1" fmla="*/ 7 h 55"/>
                <a:gd name="T2" fmla="*/ 368 w 375"/>
                <a:gd name="T3" fmla="*/ 48 h 55"/>
                <a:gd name="T4" fmla="*/ 8 w 375"/>
                <a:gd name="T5" fmla="*/ 48 h 55"/>
                <a:gd name="T6" fmla="*/ 8 w 375"/>
                <a:gd name="T7" fmla="*/ 7 h 55"/>
                <a:gd name="T8" fmla="*/ 368 w 375"/>
                <a:gd name="T9" fmla="*/ 7 h 55"/>
                <a:gd name="T10" fmla="*/ 375 w 375"/>
                <a:gd name="T11" fmla="*/ 0 h 55"/>
                <a:gd name="T12" fmla="*/ 0 w 375"/>
                <a:gd name="T13" fmla="*/ 0 h 55"/>
                <a:gd name="T14" fmla="*/ 0 w 375"/>
                <a:gd name="T15" fmla="*/ 55 h 55"/>
                <a:gd name="T16" fmla="*/ 375 w 375"/>
                <a:gd name="T17" fmla="*/ 55 h 55"/>
                <a:gd name="T18" fmla="*/ 375 w 375"/>
                <a:gd name="T19" fmla="*/ 0 h 55"/>
                <a:gd name="T20" fmla="*/ 375 w 37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55">
                  <a:moveTo>
                    <a:pt x="368" y="7"/>
                  </a:moveTo>
                  <a:lnTo>
                    <a:pt x="368" y="48"/>
                  </a:lnTo>
                  <a:lnTo>
                    <a:pt x="8" y="48"/>
                  </a:lnTo>
                  <a:lnTo>
                    <a:pt x="8" y="7"/>
                  </a:lnTo>
                  <a:lnTo>
                    <a:pt x="368" y="7"/>
                  </a:lnTo>
                  <a:moveTo>
                    <a:pt x="37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375" y="55"/>
                  </a:lnTo>
                  <a:lnTo>
                    <a:pt x="375" y="0"/>
                  </a:lnTo>
                  <a:lnTo>
                    <a:pt x="3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12"/>
            <p:cNvSpPr>
              <a:spLocks noEditPoints="1"/>
            </p:cNvSpPr>
            <p:nvPr/>
          </p:nvSpPr>
          <p:spPr bwMode="auto">
            <a:xfrm>
              <a:off x="2641" y="1901"/>
              <a:ext cx="375" cy="54"/>
            </a:xfrm>
            <a:custGeom>
              <a:avLst/>
              <a:gdLst>
                <a:gd name="T0" fmla="*/ 368 w 375"/>
                <a:gd name="T1" fmla="*/ 7 h 54"/>
                <a:gd name="T2" fmla="*/ 368 w 375"/>
                <a:gd name="T3" fmla="*/ 47 h 54"/>
                <a:gd name="T4" fmla="*/ 8 w 375"/>
                <a:gd name="T5" fmla="*/ 47 h 54"/>
                <a:gd name="T6" fmla="*/ 8 w 375"/>
                <a:gd name="T7" fmla="*/ 7 h 54"/>
                <a:gd name="T8" fmla="*/ 368 w 375"/>
                <a:gd name="T9" fmla="*/ 7 h 54"/>
                <a:gd name="T10" fmla="*/ 375 w 375"/>
                <a:gd name="T11" fmla="*/ 0 h 54"/>
                <a:gd name="T12" fmla="*/ 0 w 375"/>
                <a:gd name="T13" fmla="*/ 0 h 54"/>
                <a:gd name="T14" fmla="*/ 0 w 375"/>
                <a:gd name="T15" fmla="*/ 54 h 54"/>
                <a:gd name="T16" fmla="*/ 375 w 375"/>
                <a:gd name="T17" fmla="*/ 54 h 54"/>
                <a:gd name="T18" fmla="*/ 375 w 375"/>
                <a:gd name="T19" fmla="*/ 0 h 54"/>
                <a:gd name="T20" fmla="*/ 375 w 37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54">
                  <a:moveTo>
                    <a:pt x="368" y="7"/>
                  </a:moveTo>
                  <a:lnTo>
                    <a:pt x="368" y="47"/>
                  </a:lnTo>
                  <a:lnTo>
                    <a:pt x="8" y="47"/>
                  </a:lnTo>
                  <a:lnTo>
                    <a:pt x="8" y="7"/>
                  </a:lnTo>
                  <a:lnTo>
                    <a:pt x="368" y="7"/>
                  </a:lnTo>
                  <a:close/>
                  <a:moveTo>
                    <a:pt x="37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375" y="54"/>
                  </a:lnTo>
                  <a:lnTo>
                    <a:pt x="375" y="0"/>
                  </a:lnTo>
                  <a:lnTo>
                    <a:pt x="375" y="0"/>
                  </a:lnTo>
                  <a:close/>
                </a:path>
              </a:pathLst>
            </a:custGeom>
            <a:noFill/>
            <a:ln w="317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13"/>
            <p:cNvSpPr>
              <a:spLocks noEditPoints="1"/>
            </p:cNvSpPr>
            <p:nvPr/>
          </p:nvSpPr>
          <p:spPr bwMode="auto">
            <a:xfrm>
              <a:off x="2641" y="1901"/>
              <a:ext cx="375" cy="54"/>
            </a:xfrm>
            <a:custGeom>
              <a:avLst/>
              <a:gdLst>
                <a:gd name="T0" fmla="*/ 368 w 375"/>
                <a:gd name="T1" fmla="*/ 7 h 54"/>
                <a:gd name="T2" fmla="*/ 368 w 375"/>
                <a:gd name="T3" fmla="*/ 47 h 54"/>
                <a:gd name="T4" fmla="*/ 8 w 375"/>
                <a:gd name="T5" fmla="*/ 47 h 54"/>
                <a:gd name="T6" fmla="*/ 8 w 375"/>
                <a:gd name="T7" fmla="*/ 7 h 54"/>
                <a:gd name="T8" fmla="*/ 368 w 375"/>
                <a:gd name="T9" fmla="*/ 7 h 54"/>
                <a:gd name="T10" fmla="*/ 375 w 375"/>
                <a:gd name="T11" fmla="*/ 0 h 54"/>
                <a:gd name="T12" fmla="*/ 0 w 375"/>
                <a:gd name="T13" fmla="*/ 0 h 54"/>
                <a:gd name="T14" fmla="*/ 0 w 375"/>
                <a:gd name="T15" fmla="*/ 54 h 54"/>
                <a:gd name="T16" fmla="*/ 375 w 375"/>
                <a:gd name="T17" fmla="*/ 54 h 54"/>
                <a:gd name="T18" fmla="*/ 375 w 375"/>
                <a:gd name="T19" fmla="*/ 0 h 54"/>
                <a:gd name="T20" fmla="*/ 375 w 37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54">
                  <a:moveTo>
                    <a:pt x="368" y="7"/>
                  </a:moveTo>
                  <a:lnTo>
                    <a:pt x="368" y="47"/>
                  </a:lnTo>
                  <a:lnTo>
                    <a:pt x="8" y="47"/>
                  </a:lnTo>
                  <a:lnTo>
                    <a:pt x="8" y="7"/>
                  </a:lnTo>
                  <a:lnTo>
                    <a:pt x="368" y="7"/>
                  </a:lnTo>
                  <a:moveTo>
                    <a:pt x="375" y="0"/>
                  </a:moveTo>
                  <a:lnTo>
                    <a:pt x="0" y="0"/>
                  </a:lnTo>
                  <a:lnTo>
                    <a:pt x="0" y="54"/>
                  </a:lnTo>
                  <a:lnTo>
                    <a:pt x="375" y="54"/>
                  </a:lnTo>
                  <a:lnTo>
                    <a:pt x="375" y="0"/>
                  </a:lnTo>
                  <a:lnTo>
                    <a:pt x="3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Rectangle 14"/>
            <p:cNvSpPr>
              <a:spLocks noChangeArrowheads="1"/>
            </p:cNvSpPr>
            <p:nvPr/>
          </p:nvSpPr>
          <p:spPr bwMode="auto">
            <a:xfrm>
              <a:off x="2904" y="1311"/>
              <a:ext cx="95" cy="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Rectangle 15"/>
            <p:cNvSpPr>
              <a:spLocks noChangeArrowheads="1"/>
            </p:cNvSpPr>
            <p:nvPr/>
          </p:nvSpPr>
          <p:spPr bwMode="auto">
            <a:xfrm>
              <a:off x="2904" y="1406"/>
              <a:ext cx="95" cy="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Rectangle 16"/>
            <p:cNvSpPr>
              <a:spLocks noChangeArrowheads="1"/>
            </p:cNvSpPr>
            <p:nvPr/>
          </p:nvSpPr>
          <p:spPr bwMode="auto">
            <a:xfrm>
              <a:off x="2904" y="1359"/>
              <a:ext cx="95" cy="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25" name="Elbow to client"/>
          <p:cNvCxnSpPr/>
          <p:nvPr/>
        </p:nvCxnSpPr>
        <p:spPr>
          <a:xfrm rot="16200000" flipH="1">
            <a:off x="2101983" y="4331885"/>
            <a:ext cx="1003709" cy="521703"/>
          </a:xfrm>
          <a:prstGeom prst="bentConnector3">
            <a:avLst>
              <a:gd name="adj1" fmla="val 50000"/>
            </a:avLst>
          </a:prstGeom>
          <a:ln w="19050"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esture"/>
          <p:cNvGrpSpPr>
            <a:grpSpLocks noChangeAspect="1"/>
          </p:cNvGrpSpPr>
          <p:nvPr/>
        </p:nvGrpSpPr>
        <p:grpSpPr bwMode="auto">
          <a:xfrm>
            <a:off x="1483787" y="3597360"/>
            <a:ext cx="510171" cy="479997"/>
            <a:chOff x="2416" y="2038"/>
            <a:chExt cx="372" cy="350"/>
          </a:xfrm>
        </p:grpSpPr>
        <p:sp>
          <p:nvSpPr>
            <p:cNvPr id="64" name="Oval 20"/>
            <p:cNvSpPr>
              <a:spLocks noChangeArrowheads="1"/>
            </p:cNvSpPr>
            <p:nvPr/>
          </p:nvSpPr>
          <p:spPr bwMode="auto">
            <a:xfrm>
              <a:off x="2416" y="2038"/>
              <a:ext cx="93" cy="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Oval 21"/>
            <p:cNvSpPr>
              <a:spLocks noChangeArrowheads="1"/>
            </p:cNvSpPr>
            <p:nvPr/>
          </p:nvSpPr>
          <p:spPr bwMode="auto">
            <a:xfrm>
              <a:off x="2694" y="2038"/>
              <a:ext cx="94" cy="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22"/>
            <p:cNvSpPr>
              <a:spLocks/>
            </p:cNvSpPr>
            <p:nvPr/>
          </p:nvSpPr>
          <p:spPr bwMode="auto">
            <a:xfrm>
              <a:off x="2416" y="2272"/>
              <a:ext cx="372" cy="116"/>
            </a:xfrm>
            <a:custGeom>
              <a:avLst/>
              <a:gdLst>
                <a:gd name="T0" fmla="*/ 155 w 155"/>
                <a:gd name="T1" fmla="*/ 0 h 48"/>
                <a:gd name="T2" fmla="*/ 77 w 155"/>
                <a:gd name="T3" fmla="*/ 48 h 48"/>
                <a:gd name="T4" fmla="*/ 0 w 155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" h="48">
                  <a:moveTo>
                    <a:pt x="155" y="0"/>
                  </a:moveTo>
                  <a:cubicBezTo>
                    <a:pt x="141" y="28"/>
                    <a:pt x="111" y="48"/>
                    <a:pt x="77" y="48"/>
                  </a:cubicBezTo>
                  <a:cubicBezTo>
                    <a:pt x="43" y="48"/>
                    <a:pt x="14" y="28"/>
                    <a:pt x="0" y="0"/>
                  </a:cubicBezTo>
                </a:path>
              </a:pathLst>
            </a:custGeom>
            <a:noFill/>
            <a:ln w="61913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76645" y="2117213"/>
            <a:ext cx="1029612" cy="2988680"/>
            <a:chOff x="2232483" y="1587910"/>
            <a:chExt cx="772209" cy="2241510"/>
          </a:xfrm>
        </p:grpSpPr>
        <p:cxnSp>
          <p:nvCxnSpPr>
            <p:cNvPr id="34" name="Elbow Connector 33"/>
            <p:cNvCxnSpPr/>
            <p:nvPr/>
          </p:nvCxnSpPr>
          <p:spPr>
            <a:xfrm rot="16200000" flipV="1">
              <a:off x="1952422" y="1867971"/>
              <a:ext cx="951400" cy="391277"/>
            </a:xfrm>
            <a:prstGeom prst="bentConnector3">
              <a:avLst>
                <a:gd name="adj1" fmla="val 60076"/>
              </a:avLst>
            </a:prstGeom>
            <a:ln w="19050"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Token"/>
            <p:cNvGrpSpPr/>
            <p:nvPr/>
          </p:nvGrpSpPr>
          <p:grpSpPr>
            <a:xfrm>
              <a:off x="2255919" y="2655861"/>
              <a:ext cx="748773" cy="126055"/>
              <a:chOff x="3951936" y="3767519"/>
              <a:chExt cx="748773" cy="126055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951936" y="3767519"/>
                <a:ext cx="128709" cy="126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067" dirty="0">
                    <a:solidFill>
                      <a:schemeClr val="accent1"/>
                    </a:solidFill>
                  </a:rPr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106952" y="3767519"/>
                <a:ext cx="128709" cy="126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067" dirty="0">
                    <a:solidFill>
                      <a:schemeClr val="accent1"/>
                    </a:solidFill>
                  </a:rPr>
                  <a:t>7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261968" y="3767519"/>
                <a:ext cx="128709" cy="126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067" dirty="0">
                    <a:solidFill>
                      <a:schemeClr val="accent1"/>
                    </a:solidFill>
                  </a:rPr>
                  <a:t>4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6984" y="3767519"/>
                <a:ext cx="128709" cy="126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067" dirty="0">
                    <a:solidFill>
                      <a:schemeClr val="accent1"/>
                    </a:solidFill>
                  </a:rPr>
                  <a:t>5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572000" y="3767519"/>
                <a:ext cx="128709" cy="126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067" dirty="0">
                    <a:solidFill>
                      <a:schemeClr val="accent1"/>
                    </a:solidFill>
                  </a:rPr>
                  <a:t>1</a:t>
                </a:r>
              </a:p>
            </p:txBody>
          </p:sp>
        </p:grpSp>
        <p:cxnSp>
          <p:nvCxnSpPr>
            <p:cNvPr id="77" name="Elbow Connector 76"/>
            <p:cNvCxnSpPr/>
            <p:nvPr/>
          </p:nvCxnSpPr>
          <p:spPr>
            <a:xfrm rot="5400000">
              <a:off x="1952422" y="3158081"/>
              <a:ext cx="951400" cy="391277"/>
            </a:xfrm>
            <a:prstGeom prst="bentConnector3">
              <a:avLst>
                <a:gd name="adj1" fmla="val 60076"/>
              </a:avLst>
            </a:prstGeom>
            <a:ln w="190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478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 level overview authentication process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22" y="1189176"/>
            <a:ext cx="8244178" cy="60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26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GB" dirty="0" smtClean="0"/>
              <a:t>Demo: Authenticate user against backend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2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things to consider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59946"/>
            <a:ext cx="11653523" cy="3382657"/>
          </a:xfrm>
        </p:spPr>
        <p:txBody>
          <a:bodyPr/>
          <a:lstStyle/>
          <a:p>
            <a:r>
              <a:rPr lang="en-GB" dirty="0" smtClean="0"/>
              <a:t>Un-enrol </a:t>
            </a:r>
            <a:r>
              <a:rPr lang="en-GB" dirty="0" smtClean="0"/>
              <a:t>users and devices</a:t>
            </a:r>
          </a:p>
          <a:p>
            <a:pPr lvl="1"/>
            <a:r>
              <a:rPr lang="en-GB" dirty="0" smtClean="0"/>
              <a:t>Independently provide a mechanism for users to un-enrol specific devices</a:t>
            </a:r>
            <a:endParaRPr lang="en-GB" dirty="0"/>
          </a:p>
          <a:p>
            <a:r>
              <a:rPr lang="en-GB" dirty="0" smtClean="0"/>
              <a:t>Enrol </a:t>
            </a:r>
            <a:r>
              <a:rPr lang="en-GB" dirty="0" smtClean="0"/>
              <a:t>extra devices</a:t>
            </a:r>
          </a:p>
          <a:p>
            <a:pPr lvl="1"/>
            <a:r>
              <a:rPr lang="en-GB" dirty="0" smtClean="0"/>
              <a:t>Adding additional devices for a particular </a:t>
            </a:r>
            <a:r>
              <a:rPr lang="en-GB" dirty="0" smtClean="0"/>
              <a:t>user</a:t>
            </a:r>
          </a:p>
          <a:p>
            <a:r>
              <a:rPr lang="en-GB" dirty="0" smtClean="0"/>
              <a:t>Secure challenge/response</a:t>
            </a:r>
          </a:p>
          <a:p>
            <a:pPr lvl="1"/>
            <a:r>
              <a:rPr lang="en-GB" dirty="0" smtClean="0"/>
              <a:t>Prevent replays</a:t>
            </a:r>
          </a:p>
          <a:p>
            <a:pPr lvl="1"/>
            <a:r>
              <a:rPr lang="en-GB" dirty="0" smtClean="0"/>
              <a:t>Proprietary to your implementation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61663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of cybercrime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1" y="1422398"/>
            <a:ext cx="3850737" cy="37130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16" y="2718316"/>
            <a:ext cx="4299107" cy="33722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68" y="1053243"/>
            <a:ext cx="4400640" cy="4849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64" y="1975029"/>
            <a:ext cx="4991355" cy="3632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11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89176"/>
            <a:ext cx="11653523" cy="4360168"/>
          </a:xfrm>
        </p:spPr>
        <p:txBody>
          <a:bodyPr/>
          <a:lstStyle/>
          <a:p>
            <a:pPr lvl="1"/>
            <a:r>
              <a:rPr lang="en-US" sz="3921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Convenient for the user</a:t>
            </a:r>
          </a:p>
          <a:p>
            <a:pPr lvl="1">
              <a:spcAft>
                <a:spcPts val="800"/>
              </a:spcAft>
            </a:pPr>
            <a:r>
              <a:rPr lang="en-US" dirty="0" smtClean="0"/>
              <a:t>User only has to remember PIN or can use Windows Hello</a:t>
            </a:r>
          </a:p>
          <a:p>
            <a:pPr lvl="1"/>
            <a:r>
              <a:rPr lang="en-US" dirty="0" smtClean="0"/>
              <a:t>No secrets are stored on servers -&gt; Two factor authentication with asymmetric keys</a:t>
            </a:r>
          </a:p>
          <a:p>
            <a:endParaRPr lang="en-GB" dirty="0" smtClean="0"/>
          </a:p>
          <a:p>
            <a:r>
              <a:rPr lang="en-GB" dirty="0" smtClean="0"/>
              <a:t>More </a:t>
            </a:r>
            <a:r>
              <a:rPr lang="en-GB" dirty="0"/>
              <a:t>information on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dev.windows.com/enterprise</a:t>
            </a:r>
            <a:endParaRPr lang="en-GB" dirty="0" smtClean="0"/>
          </a:p>
          <a:p>
            <a:pPr lvl="1"/>
            <a:r>
              <a:rPr lang="en-GB" dirty="0" smtClean="0"/>
              <a:t>Developer whitepaper on Microsoft Passport and Windows </a:t>
            </a:r>
            <a:r>
              <a:rPr lang="en-GB" dirty="0" smtClean="0"/>
              <a:t>Hello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Sample available on GitHub on December 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7773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8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authentication</a:t>
            </a:r>
          </a:p>
        </p:txBody>
      </p:sp>
      <p:sp>
        <p:nvSpPr>
          <p:cNvPr id="8" name="Content Placeholder 5" hidden="1"/>
          <p:cNvSpPr>
            <a:spLocks noGrp="1"/>
          </p:cNvSpPr>
          <p:nvPr>
            <p:ph type="body" sz="quarter" idx="10"/>
          </p:nvPr>
        </p:nvSpPr>
        <p:spPr>
          <a:xfrm>
            <a:off x="6098319" y="1189177"/>
            <a:ext cx="11653523" cy="2832635"/>
          </a:xfrm>
        </p:spPr>
        <p:txBody>
          <a:bodyPr/>
          <a:lstStyle/>
          <a:p>
            <a:r>
              <a:rPr lang="en-US" dirty="0" smtClean="0"/>
              <a:t>Username + password</a:t>
            </a:r>
          </a:p>
          <a:p>
            <a:pPr marL="463284" lvl="1" indent="-457189">
              <a:spcBef>
                <a:spcPts val="16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>
                <a:latin typeface="+mj-lt"/>
              </a:rPr>
              <a:t>User provides username + password</a:t>
            </a:r>
          </a:p>
          <a:p>
            <a:pPr marL="463284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>
                <a:latin typeface="+mj-lt"/>
              </a:rPr>
              <a:t>Server checks username + password</a:t>
            </a:r>
          </a:p>
          <a:p>
            <a:pPr marL="463284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>
                <a:latin typeface="+mj-lt"/>
              </a:rPr>
              <a:t>Server returns authentication status</a:t>
            </a:r>
          </a:p>
          <a:p>
            <a:pPr marL="463284" lvl="1" indent="-457189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33" dirty="0">
                <a:latin typeface="+mj-lt"/>
              </a:rPr>
              <a:t>Data exchange begins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82702" y="1492371"/>
            <a:ext cx="3169577" cy="4508756"/>
            <a:chOff x="1302949" y="993898"/>
            <a:chExt cx="2377183" cy="3381567"/>
          </a:xfrm>
        </p:grpSpPr>
        <p:grpSp>
          <p:nvGrpSpPr>
            <p:cNvPr id="34" name="Cloud server"/>
            <p:cNvGrpSpPr/>
            <p:nvPr/>
          </p:nvGrpSpPr>
          <p:grpSpPr>
            <a:xfrm>
              <a:off x="1701014" y="993898"/>
              <a:ext cx="1153766" cy="912024"/>
              <a:chOff x="1701014" y="993898"/>
              <a:chExt cx="1153766" cy="912024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701014" y="993898"/>
                <a:ext cx="989727" cy="602784"/>
              </a:xfrm>
              <a:custGeom>
                <a:avLst/>
                <a:gdLst>
                  <a:gd name="T0" fmla="*/ 101 w 531"/>
                  <a:gd name="T1" fmla="*/ 323 h 323"/>
                  <a:gd name="T2" fmla="*/ 30 w 531"/>
                  <a:gd name="T3" fmla="*/ 293 h 323"/>
                  <a:gd name="T4" fmla="*/ 30 w 531"/>
                  <a:gd name="T5" fmla="*/ 293 h 323"/>
                  <a:gd name="T6" fmla="*/ 0 w 531"/>
                  <a:gd name="T7" fmla="*/ 220 h 323"/>
                  <a:gd name="T8" fmla="*/ 30 w 531"/>
                  <a:gd name="T9" fmla="*/ 148 h 323"/>
                  <a:gd name="T10" fmla="*/ 30 w 531"/>
                  <a:gd name="T11" fmla="*/ 148 h 323"/>
                  <a:gd name="T12" fmla="*/ 101 w 531"/>
                  <a:gd name="T13" fmla="*/ 117 h 323"/>
                  <a:gd name="T14" fmla="*/ 113 w 531"/>
                  <a:gd name="T15" fmla="*/ 117 h 323"/>
                  <a:gd name="T16" fmla="*/ 116 w 531"/>
                  <a:gd name="T17" fmla="*/ 111 h 323"/>
                  <a:gd name="T18" fmla="*/ 140 w 531"/>
                  <a:gd name="T19" fmla="*/ 74 h 323"/>
                  <a:gd name="T20" fmla="*/ 211 w 531"/>
                  <a:gd name="T21" fmla="*/ 47 h 323"/>
                  <a:gd name="T22" fmla="*/ 250 w 531"/>
                  <a:gd name="T23" fmla="*/ 54 h 323"/>
                  <a:gd name="T24" fmla="*/ 258 w 531"/>
                  <a:gd name="T25" fmla="*/ 58 h 323"/>
                  <a:gd name="T26" fmla="*/ 263 w 531"/>
                  <a:gd name="T27" fmla="*/ 51 h 323"/>
                  <a:gd name="T28" fmla="*/ 351 w 531"/>
                  <a:gd name="T29" fmla="*/ 0 h 323"/>
                  <a:gd name="T30" fmla="*/ 422 w 531"/>
                  <a:gd name="T31" fmla="*/ 31 h 323"/>
                  <a:gd name="T32" fmla="*/ 451 w 531"/>
                  <a:gd name="T33" fmla="*/ 103 h 323"/>
                  <a:gd name="T34" fmla="*/ 451 w 531"/>
                  <a:gd name="T35" fmla="*/ 119 h 323"/>
                  <a:gd name="T36" fmla="*/ 458 w 531"/>
                  <a:gd name="T37" fmla="*/ 121 h 323"/>
                  <a:gd name="T38" fmla="*/ 502 w 531"/>
                  <a:gd name="T39" fmla="*/ 148 h 323"/>
                  <a:gd name="T40" fmla="*/ 531 w 531"/>
                  <a:gd name="T41" fmla="*/ 220 h 323"/>
                  <a:gd name="T42" fmla="*/ 502 w 531"/>
                  <a:gd name="T43" fmla="*/ 293 h 323"/>
                  <a:gd name="T44" fmla="*/ 429 w 531"/>
                  <a:gd name="T45" fmla="*/ 323 h 323"/>
                  <a:gd name="T46" fmla="*/ 101 w 531"/>
                  <a:gd name="T47" fmla="*/ 323 h 323"/>
                  <a:gd name="T48" fmla="*/ 101 w 531"/>
                  <a:gd name="T49" fmla="*/ 128 h 323"/>
                  <a:gd name="T50" fmla="*/ 10 w 531"/>
                  <a:gd name="T51" fmla="*/ 220 h 323"/>
                  <a:gd name="T52" fmla="*/ 101 w 531"/>
                  <a:gd name="T53" fmla="*/ 312 h 323"/>
                  <a:gd name="T54" fmla="*/ 429 w 531"/>
                  <a:gd name="T55" fmla="*/ 312 h 323"/>
                  <a:gd name="T56" fmla="*/ 520 w 531"/>
                  <a:gd name="T57" fmla="*/ 220 h 323"/>
                  <a:gd name="T58" fmla="*/ 437 w 531"/>
                  <a:gd name="T59" fmla="*/ 129 h 323"/>
                  <a:gd name="T60" fmla="*/ 439 w 531"/>
                  <a:gd name="T61" fmla="*/ 103 h 323"/>
                  <a:gd name="T62" fmla="*/ 351 w 531"/>
                  <a:gd name="T63" fmla="*/ 11 h 323"/>
                  <a:gd name="T64" fmla="*/ 264 w 531"/>
                  <a:gd name="T65" fmla="*/ 75 h 323"/>
                  <a:gd name="T66" fmla="*/ 211 w 531"/>
                  <a:gd name="T67" fmla="*/ 58 h 323"/>
                  <a:gd name="T68" fmla="*/ 122 w 531"/>
                  <a:gd name="T69" fmla="*/ 131 h 323"/>
                  <a:gd name="T70" fmla="*/ 101 w 531"/>
                  <a:gd name="T71" fmla="*/ 12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1" h="323">
                    <a:moveTo>
                      <a:pt x="101" y="323"/>
                    </a:moveTo>
                    <a:cubicBezTo>
                      <a:pt x="75" y="323"/>
                      <a:pt x="49" y="313"/>
                      <a:pt x="30" y="293"/>
                    </a:cubicBezTo>
                    <a:cubicBezTo>
                      <a:pt x="30" y="293"/>
                      <a:pt x="30" y="293"/>
                      <a:pt x="30" y="293"/>
                    </a:cubicBezTo>
                    <a:cubicBezTo>
                      <a:pt x="10" y="273"/>
                      <a:pt x="0" y="247"/>
                      <a:pt x="0" y="220"/>
                    </a:cubicBezTo>
                    <a:cubicBezTo>
                      <a:pt x="0" y="193"/>
                      <a:pt x="10" y="167"/>
                      <a:pt x="30" y="148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50" y="128"/>
                      <a:pt x="75" y="117"/>
                      <a:pt x="101" y="117"/>
                    </a:cubicBezTo>
                    <a:cubicBezTo>
                      <a:pt x="113" y="117"/>
                      <a:pt x="113" y="117"/>
                      <a:pt x="113" y="117"/>
                    </a:cubicBezTo>
                    <a:cubicBezTo>
                      <a:pt x="116" y="111"/>
                      <a:pt x="116" y="111"/>
                      <a:pt x="116" y="111"/>
                    </a:cubicBezTo>
                    <a:cubicBezTo>
                      <a:pt x="121" y="97"/>
                      <a:pt x="130" y="85"/>
                      <a:pt x="140" y="74"/>
                    </a:cubicBezTo>
                    <a:cubicBezTo>
                      <a:pt x="159" y="57"/>
                      <a:pt x="184" y="47"/>
                      <a:pt x="211" y="47"/>
                    </a:cubicBezTo>
                    <a:cubicBezTo>
                      <a:pt x="225" y="47"/>
                      <a:pt x="239" y="49"/>
                      <a:pt x="250" y="54"/>
                    </a:cubicBezTo>
                    <a:cubicBezTo>
                      <a:pt x="258" y="58"/>
                      <a:pt x="258" y="58"/>
                      <a:pt x="258" y="58"/>
                    </a:cubicBezTo>
                    <a:cubicBezTo>
                      <a:pt x="263" y="51"/>
                      <a:pt x="263" y="51"/>
                      <a:pt x="263" y="51"/>
                    </a:cubicBezTo>
                    <a:cubicBezTo>
                      <a:pt x="282" y="20"/>
                      <a:pt x="316" y="0"/>
                      <a:pt x="351" y="0"/>
                    </a:cubicBezTo>
                    <a:cubicBezTo>
                      <a:pt x="378" y="0"/>
                      <a:pt x="403" y="11"/>
                      <a:pt x="422" y="31"/>
                    </a:cubicBezTo>
                    <a:cubicBezTo>
                      <a:pt x="440" y="51"/>
                      <a:pt x="451" y="76"/>
                      <a:pt x="451" y="103"/>
                    </a:cubicBezTo>
                    <a:cubicBezTo>
                      <a:pt x="451" y="119"/>
                      <a:pt x="451" y="119"/>
                      <a:pt x="451" y="119"/>
                    </a:cubicBezTo>
                    <a:cubicBezTo>
                      <a:pt x="458" y="121"/>
                      <a:pt x="458" y="121"/>
                      <a:pt x="458" y="121"/>
                    </a:cubicBezTo>
                    <a:cubicBezTo>
                      <a:pt x="475" y="126"/>
                      <a:pt x="490" y="135"/>
                      <a:pt x="502" y="148"/>
                    </a:cubicBezTo>
                    <a:cubicBezTo>
                      <a:pt x="521" y="167"/>
                      <a:pt x="531" y="193"/>
                      <a:pt x="531" y="220"/>
                    </a:cubicBezTo>
                    <a:cubicBezTo>
                      <a:pt x="531" y="247"/>
                      <a:pt x="521" y="273"/>
                      <a:pt x="502" y="293"/>
                    </a:cubicBezTo>
                    <a:cubicBezTo>
                      <a:pt x="483" y="313"/>
                      <a:pt x="457" y="323"/>
                      <a:pt x="429" y="323"/>
                    </a:cubicBezTo>
                    <a:lnTo>
                      <a:pt x="101" y="323"/>
                    </a:lnTo>
                    <a:close/>
                    <a:moveTo>
                      <a:pt x="101" y="128"/>
                    </a:moveTo>
                    <a:cubicBezTo>
                      <a:pt x="52" y="128"/>
                      <a:pt x="10" y="170"/>
                      <a:pt x="10" y="220"/>
                    </a:cubicBezTo>
                    <a:cubicBezTo>
                      <a:pt x="10" y="270"/>
                      <a:pt x="52" y="312"/>
                      <a:pt x="101" y="312"/>
                    </a:cubicBezTo>
                    <a:cubicBezTo>
                      <a:pt x="429" y="312"/>
                      <a:pt x="429" y="312"/>
                      <a:pt x="429" y="312"/>
                    </a:cubicBezTo>
                    <a:cubicBezTo>
                      <a:pt x="479" y="312"/>
                      <a:pt x="520" y="271"/>
                      <a:pt x="520" y="220"/>
                    </a:cubicBezTo>
                    <a:cubicBezTo>
                      <a:pt x="520" y="172"/>
                      <a:pt x="483" y="133"/>
                      <a:pt x="437" y="129"/>
                    </a:cubicBezTo>
                    <a:cubicBezTo>
                      <a:pt x="439" y="121"/>
                      <a:pt x="439" y="112"/>
                      <a:pt x="439" y="103"/>
                    </a:cubicBezTo>
                    <a:cubicBezTo>
                      <a:pt x="439" y="53"/>
                      <a:pt x="400" y="11"/>
                      <a:pt x="351" y="11"/>
                    </a:cubicBezTo>
                    <a:cubicBezTo>
                      <a:pt x="311" y="11"/>
                      <a:pt x="276" y="38"/>
                      <a:pt x="264" y="75"/>
                    </a:cubicBezTo>
                    <a:cubicBezTo>
                      <a:pt x="249" y="63"/>
                      <a:pt x="231" y="58"/>
                      <a:pt x="211" y="58"/>
                    </a:cubicBezTo>
                    <a:cubicBezTo>
                      <a:pt x="166" y="58"/>
                      <a:pt x="130" y="89"/>
                      <a:pt x="122" y="131"/>
                    </a:cubicBezTo>
                    <a:cubicBezTo>
                      <a:pt x="115" y="129"/>
                      <a:pt x="109" y="128"/>
                      <a:pt x="101" y="128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2405832" y="1286656"/>
                <a:ext cx="448948" cy="6192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2442721" y="1324330"/>
                <a:ext cx="376740" cy="242526"/>
              </a:xfrm>
              <a:custGeom>
                <a:avLst/>
                <a:gdLst>
                  <a:gd name="T0" fmla="*/ 24 w 202"/>
                  <a:gd name="T1" fmla="*/ 104 h 130"/>
                  <a:gd name="T2" fmla="*/ 14 w 202"/>
                  <a:gd name="T3" fmla="*/ 113 h 130"/>
                  <a:gd name="T4" fmla="*/ 24 w 202"/>
                  <a:gd name="T5" fmla="*/ 122 h 130"/>
                  <a:gd name="T6" fmla="*/ 33 w 202"/>
                  <a:gd name="T7" fmla="*/ 113 h 130"/>
                  <a:gd name="T8" fmla="*/ 24 w 202"/>
                  <a:gd name="T9" fmla="*/ 104 h 130"/>
                  <a:gd name="T10" fmla="*/ 6 w 202"/>
                  <a:gd name="T11" fmla="*/ 95 h 130"/>
                  <a:gd name="T12" fmla="*/ 196 w 202"/>
                  <a:gd name="T13" fmla="*/ 95 h 130"/>
                  <a:gd name="T14" fmla="*/ 202 w 202"/>
                  <a:gd name="T15" fmla="*/ 101 h 130"/>
                  <a:gd name="T16" fmla="*/ 202 w 202"/>
                  <a:gd name="T17" fmla="*/ 124 h 130"/>
                  <a:gd name="T18" fmla="*/ 196 w 202"/>
                  <a:gd name="T19" fmla="*/ 130 h 130"/>
                  <a:gd name="T20" fmla="*/ 6 w 202"/>
                  <a:gd name="T21" fmla="*/ 130 h 130"/>
                  <a:gd name="T22" fmla="*/ 0 w 202"/>
                  <a:gd name="T23" fmla="*/ 124 h 130"/>
                  <a:gd name="T24" fmla="*/ 0 w 202"/>
                  <a:gd name="T25" fmla="*/ 101 h 130"/>
                  <a:gd name="T26" fmla="*/ 6 w 202"/>
                  <a:gd name="T27" fmla="*/ 95 h 130"/>
                  <a:gd name="T28" fmla="*/ 24 w 202"/>
                  <a:gd name="T29" fmla="*/ 57 h 130"/>
                  <a:gd name="T30" fmla="*/ 14 w 202"/>
                  <a:gd name="T31" fmla="*/ 66 h 130"/>
                  <a:gd name="T32" fmla="*/ 24 w 202"/>
                  <a:gd name="T33" fmla="*/ 75 h 130"/>
                  <a:gd name="T34" fmla="*/ 33 w 202"/>
                  <a:gd name="T35" fmla="*/ 66 h 130"/>
                  <a:gd name="T36" fmla="*/ 24 w 202"/>
                  <a:gd name="T37" fmla="*/ 57 h 130"/>
                  <a:gd name="T38" fmla="*/ 6 w 202"/>
                  <a:gd name="T39" fmla="*/ 48 h 130"/>
                  <a:gd name="T40" fmla="*/ 196 w 202"/>
                  <a:gd name="T41" fmla="*/ 48 h 130"/>
                  <a:gd name="T42" fmla="*/ 202 w 202"/>
                  <a:gd name="T43" fmla="*/ 54 h 130"/>
                  <a:gd name="T44" fmla="*/ 202 w 202"/>
                  <a:gd name="T45" fmla="*/ 77 h 130"/>
                  <a:gd name="T46" fmla="*/ 196 w 202"/>
                  <a:gd name="T47" fmla="*/ 83 h 130"/>
                  <a:gd name="T48" fmla="*/ 6 w 202"/>
                  <a:gd name="T49" fmla="*/ 83 h 130"/>
                  <a:gd name="T50" fmla="*/ 0 w 202"/>
                  <a:gd name="T51" fmla="*/ 77 h 130"/>
                  <a:gd name="T52" fmla="*/ 0 w 202"/>
                  <a:gd name="T53" fmla="*/ 54 h 130"/>
                  <a:gd name="T54" fmla="*/ 6 w 202"/>
                  <a:gd name="T55" fmla="*/ 48 h 130"/>
                  <a:gd name="T56" fmla="*/ 24 w 202"/>
                  <a:gd name="T57" fmla="*/ 9 h 130"/>
                  <a:gd name="T58" fmla="*/ 14 w 202"/>
                  <a:gd name="T59" fmla="*/ 18 h 130"/>
                  <a:gd name="T60" fmla="*/ 24 w 202"/>
                  <a:gd name="T61" fmla="*/ 27 h 130"/>
                  <a:gd name="T62" fmla="*/ 33 w 202"/>
                  <a:gd name="T63" fmla="*/ 18 h 130"/>
                  <a:gd name="T64" fmla="*/ 24 w 202"/>
                  <a:gd name="T65" fmla="*/ 9 h 130"/>
                  <a:gd name="T66" fmla="*/ 6 w 202"/>
                  <a:gd name="T67" fmla="*/ 0 h 130"/>
                  <a:gd name="T68" fmla="*/ 196 w 202"/>
                  <a:gd name="T69" fmla="*/ 0 h 130"/>
                  <a:gd name="T70" fmla="*/ 202 w 202"/>
                  <a:gd name="T71" fmla="*/ 6 h 130"/>
                  <a:gd name="T72" fmla="*/ 202 w 202"/>
                  <a:gd name="T73" fmla="*/ 29 h 130"/>
                  <a:gd name="T74" fmla="*/ 196 w 202"/>
                  <a:gd name="T75" fmla="*/ 35 h 130"/>
                  <a:gd name="T76" fmla="*/ 6 w 202"/>
                  <a:gd name="T77" fmla="*/ 35 h 130"/>
                  <a:gd name="T78" fmla="*/ 0 w 202"/>
                  <a:gd name="T79" fmla="*/ 29 h 130"/>
                  <a:gd name="T80" fmla="*/ 0 w 202"/>
                  <a:gd name="T81" fmla="*/ 6 h 130"/>
                  <a:gd name="T82" fmla="*/ 6 w 202"/>
                  <a:gd name="T8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2" h="130">
                    <a:moveTo>
                      <a:pt x="24" y="104"/>
                    </a:moveTo>
                    <a:cubicBezTo>
                      <a:pt x="19" y="104"/>
                      <a:pt x="14" y="108"/>
                      <a:pt x="14" y="113"/>
                    </a:cubicBezTo>
                    <a:cubicBezTo>
                      <a:pt x="14" y="118"/>
                      <a:pt x="19" y="122"/>
                      <a:pt x="24" y="122"/>
                    </a:cubicBezTo>
                    <a:cubicBezTo>
                      <a:pt x="29" y="122"/>
                      <a:pt x="33" y="118"/>
                      <a:pt x="33" y="113"/>
                    </a:cubicBezTo>
                    <a:cubicBezTo>
                      <a:pt x="33" y="108"/>
                      <a:pt x="29" y="104"/>
                      <a:pt x="24" y="104"/>
                    </a:cubicBezTo>
                    <a:close/>
                    <a:moveTo>
                      <a:pt x="6" y="95"/>
                    </a:moveTo>
                    <a:cubicBezTo>
                      <a:pt x="196" y="95"/>
                      <a:pt x="196" y="95"/>
                      <a:pt x="196" y="95"/>
                    </a:cubicBezTo>
                    <a:cubicBezTo>
                      <a:pt x="199" y="95"/>
                      <a:pt x="202" y="98"/>
                      <a:pt x="202" y="101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8"/>
                      <a:pt x="199" y="130"/>
                      <a:pt x="196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2" y="130"/>
                      <a:pt x="0" y="128"/>
                      <a:pt x="0" y="12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8"/>
                      <a:pt x="2" y="95"/>
                      <a:pt x="6" y="95"/>
                    </a:cubicBezTo>
                    <a:close/>
                    <a:moveTo>
                      <a:pt x="24" y="57"/>
                    </a:moveTo>
                    <a:cubicBezTo>
                      <a:pt x="19" y="57"/>
                      <a:pt x="14" y="61"/>
                      <a:pt x="14" y="66"/>
                    </a:cubicBezTo>
                    <a:cubicBezTo>
                      <a:pt x="14" y="71"/>
                      <a:pt x="19" y="75"/>
                      <a:pt x="24" y="75"/>
                    </a:cubicBezTo>
                    <a:cubicBezTo>
                      <a:pt x="29" y="75"/>
                      <a:pt x="33" y="71"/>
                      <a:pt x="33" y="66"/>
                    </a:cubicBezTo>
                    <a:cubicBezTo>
                      <a:pt x="33" y="61"/>
                      <a:pt x="29" y="57"/>
                      <a:pt x="24" y="57"/>
                    </a:cubicBezTo>
                    <a:close/>
                    <a:moveTo>
                      <a:pt x="6" y="48"/>
                    </a:moveTo>
                    <a:cubicBezTo>
                      <a:pt x="196" y="48"/>
                      <a:pt x="196" y="48"/>
                      <a:pt x="196" y="48"/>
                    </a:cubicBezTo>
                    <a:cubicBezTo>
                      <a:pt x="199" y="48"/>
                      <a:pt x="202" y="50"/>
                      <a:pt x="202" y="54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80"/>
                      <a:pt x="199" y="83"/>
                      <a:pt x="19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2" y="83"/>
                      <a:pt x="0" y="80"/>
                      <a:pt x="0" y="7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2" y="48"/>
                      <a:pt x="6" y="48"/>
                    </a:cubicBezTo>
                    <a:close/>
                    <a:moveTo>
                      <a:pt x="24" y="9"/>
                    </a:moveTo>
                    <a:cubicBezTo>
                      <a:pt x="19" y="9"/>
                      <a:pt x="14" y="13"/>
                      <a:pt x="14" y="18"/>
                    </a:cubicBezTo>
                    <a:cubicBezTo>
                      <a:pt x="14" y="23"/>
                      <a:pt x="19" y="27"/>
                      <a:pt x="24" y="27"/>
                    </a:cubicBezTo>
                    <a:cubicBezTo>
                      <a:pt x="29" y="27"/>
                      <a:pt x="33" y="23"/>
                      <a:pt x="33" y="18"/>
                    </a:cubicBezTo>
                    <a:cubicBezTo>
                      <a:pt x="33" y="13"/>
                      <a:pt x="29" y="9"/>
                      <a:pt x="24" y="9"/>
                    </a:cubicBezTo>
                    <a:close/>
                    <a:moveTo>
                      <a:pt x="6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9" y="0"/>
                      <a:pt x="202" y="3"/>
                      <a:pt x="202" y="6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2" y="33"/>
                      <a:pt x="199" y="35"/>
                      <a:pt x="19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5"/>
                      <a:pt x="0" y="33"/>
                      <a:pt x="0" y="2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31" name="person"/>
            <p:cNvGrpSpPr/>
            <p:nvPr/>
          </p:nvGrpSpPr>
          <p:grpSpPr>
            <a:xfrm>
              <a:off x="1902142" y="3562845"/>
              <a:ext cx="580187" cy="812620"/>
              <a:chOff x="1902142" y="3562845"/>
              <a:chExt cx="580187" cy="812620"/>
            </a:xfrm>
          </p:grpSpPr>
          <p:sp>
            <p:nvSpPr>
              <p:cNvPr id="37" name="Oval 11"/>
              <p:cNvSpPr>
                <a:spLocks noChangeArrowheads="1"/>
              </p:cNvSpPr>
              <p:nvPr/>
            </p:nvSpPr>
            <p:spPr bwMode="auto">
              <a:xfrm>
                <a:off x="2019255" y="3562845"/>
                <a:ext cx="344169" cy="3561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12"/>
              <p:cNvSpPr>
                <a:spLocks/>
              </p:cNvSpPr>
              <p:nvPr/>
            </p:nvSpPr>
            <p:spPr bwMode="auto">
              <a:xfrm>
                <a:off x="1902142" y="3951230"/>
                <a:ext cx="580187" cy="424235"/>
              </a:xfrm>
              <a:custGeom>
                <a:avLst/>
                <a:gdLst>
                  <a:gd name="T0" fmla="*/ 408 w 408"/>
                  <a:gd name="T1" fmla="*/ 299 h 299"/>
                  <a:gd name="T2" fmla="*/ 408 w 408"/>
                  <a:gd name="T3" fmla="*/ 79 h 299"/>
                  <a:gd name="T4" fmla="*/ 331 w 408"/>
                  <a:gd name="T5" fmla="*/ 0 h 299"/>
                  <a:gd name="T6" fmla="*/ 77 w 408"/>
                  <a:gd name="T7" fmla="*/ 0 h 299"/>
                  <a:gd name="T8" fmla="*/ 0 w 408"/>
                  <a:gd name="T9" fmla="*/ 79 h 299"/>
                  <a:gd name="T10" fmla="*/ 0 w 408"/>
                  <a:gd name="T11" fmla="*/ 299 h 299"/>
                  <a:gd name="T12" fmla="*/ 408 w 408"/>
                  <a:gd name="T1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8" h="299">
                    <a:moveTo>
                      <a:pt x="408" y="299"/>
                    </a:moveTo>
                    <a:cubicBezTo>
                      <a:pt x="408" y="80"/>
                      <a:pt x="408" y="79"/>
                      <a:pt x="408" y="79"/>
                    </a:cubicBezTo>
                    <a:cubicBezTo>
                      <a:pt x="408" y="36"/>
                      <a:pt x="373" y="0"/>
                      <a:pt x="331" y="0"/>
                    </a:cubicBezTo>
                    <a:cubicBezTo>
                      <a:pt x="78" y="0"/>
                      <a:pt x="77" y="0"/>
                      <a:pt x="77" y="0"/>
                    </a:cubicBezTo>
                    <a:cubicBezTo>
                      <a:pt x="35" y="0"/>
                      <a:pt x="0" y="36"/>
                      <a:pt x="0" y="79"/>
                    </a:cubicBezTo>
                    <a:cubicBezTo>
                      <a:pt x="0" y="177"/>
                      <a:pt x="0" y="247"/>
                      <a:pt x="0" y="299"/>
                    </a:cubicBezTo>
                    <a:lnTo>
                      <a:pt x="408" y="2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32" name="User credentials"/>
            <p:cNvGrpSpPr/>
            <p:nvPr/>
          </p:nvGrpSpPr>
          <p:grpSpPr>
            <a:xfrm>
              <a:off x="1302949" y="1587910"/>
              <a:ext cx="908580" cy="1974935"/>
              <a:chOff x="1302949" y="1587910"/>
              <a:chExt cx="908580" cy="1974935"/>
            </a:xfrm>
          </p:grpSpPr>
          <p:cxnSp>
            <p:nvCxnSpPr>
              <p:cNvPr id="33" name="Elbow Connector 32"/>
              <p:cNvCxnSpPr>
                <a:stCxn id="40" idx="0"/>
              </p:cNvCxnSpPr>
              <p:nvPr/>
            </p:nvCxnSpPr>
            <p:spPr>
              <a:xfrm rot="5400000" flipH="1" flipV="1">
                <a:off x="1576486" y="1768662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/>
              <p:cNvCxnSpPr/>
              <p:nvPr/>
            </p:nvCxnSpPr>
            <p:spPr>
              <a:xfrm rot="16200000" flipH="1">
                <a:off x="1576487" y="2990815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1302949" y="2636779"/>
                <a:ext cx="908580" cy="2198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219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2667" dirty="0">
                    <a:solidFill>
                      <a:schemeClr val="accent1"/>
                    </a:solidFill>
                  </a:rPr>
                  <a:t>********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302949" y="2369043"/>
                <a:ext cx="908580" cy="2198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600" dirty="0">
                    <a:solidFill>
                      <a:schemeClr val="accent1"/>
                    </a:solidFill>
                  </a:rPr>
                  <a:t>username</a:t>
                </a:r>
              </a:p>
            </p:txBody>
          </p:sp>
        </p:grpSp>
        <p:grpSp>
          <p:nvGrpSpPr>
            <p:cNvPr id="43" name="Authentication"/>
            <p:cNvGrpSpPr/>
            <p:nvPr/>
          </p:nvGrpSpPr>
          <p:grpSpPr>
            <a:xfrm>
              <a:off x="2232481" y="1587910"/>
              <a:ext cx="654316" cy="1974935"/>
              <a:chOff x="2232481" y="1587910"/>
              <a:chExt cx="654316" cy="1974935"/>
            </a:xfrm>
          </p:grpSpPr>
          <p:sp>
            <p:nvSpPr>
              <p:cNvPr id="16" name="Freeform 5"/>
              <p:cNvSpPr>
                <a:spLocks noEditPoints="1"/>
              </p:cNvSpPr>
              <p:nvPr/>
            </p:nvSpPr>
            <p:spPr bwMode="auto">
              <a:xfrm>
                <a:off x="2494684" y="2332871"/>
                <a:ext cx="392113" cy="393700"/>
              </a:xfrm>
              <a:custGeom>
                <a:avLst/>
                <a:gdLst>
                  <a:gd name="T0" fmla="*/ 83 w 102"/>
                  <a:gd name="T1" fmla="*/ 0 h 102"/>
                  <a:gd name="T2" fmla="*/ 48 w 102"/>
                  <a:gd name="T3" fmla="*/ 36 h 102"/>
                  <a:gd name="T4" fmla="*/ 13 w 102"/>
                  <a:gd name="T5" fmla="*/ 43 h 102"/>
                  <a:gd name="T6" fmla="*/ 13 w 102"/>
                  <a:gd name="T7" fmla="*/ 89 h 102"/>
                  <a:gd name="T8" fmla="*/ 59 w 102"/>
                  <a:gd name="T9" fmla="*/ 89 h 102"/>
                  <a:gd name="T10" fmla="*/ 66 w 102"/>
                  <a:gd name="T11" fmla="*/ 54 h 102"/>
                  <a:gd name="T12" fmla="*/ 74 w 102"/>
                  <a:gd name="T13" fmla="*/ 46 h 102"/>
                  <a:gd name="T14" fmla="*/ 74 w 102"/>
                  <a:gd name="T15" fmla="*/ 35 h 102"/>
                  <a:gd name="T16" fmla="*/ 85 w 102"/>
                  <a:gd name="T17" fmla="*/ 35 h 102"/>
                  <a:gd name="T18" fmla="*/ 86 w 102"/>
                  <a:gd name="T19" fmla="*/ 34 h 102"/>
                  <a:gd name="T20" fmla="*/ 86 w 102"/>
                  <a:gd name="T21" fmla="*/ 23 h 102"/>
                  <a:gd name="T22" fmla="*/ 97 w 102"/>
                  <a:gd name="T23" fmla="*/ 23 h 102"/>
                  <a:gd name="T24" fmla="*/ 101 w 102"/>
                  <a:gd name="T25" fmla="*/ 19 h 102"/>
                  <a:gd name="T26" fmla="*/ 102 w 102"/>
                  <a:gd name="T27" fmla="*/ 0 h 102"/>
                  <a:gd name="T28" fmla="*/ 83 w 102"/>
                  <a:gd name="T29" fmla="*/ 0 h 102"/>
                  <a:gd name="T30" fmla="*/ 35 w 102"/>
                  <a:gd name="T31" fmla="*/ 80 h 102"/>
                  <a:gd name="T32" fmla="*/ 22 w 102"/>
                  <a:gd name="T33" fmla="*/ 80 h 102"/>
                  <a:gd name="T34" fmla="*/ 22 w 102"/>
                  <a:gd name="T35" fmla="*/ 67 h 102"/>
                  <a:gd name="T36" fmla="*/ 35 w 102"/>
                  <a:gd name="T37" fmla="*/ 67 h 102"/>
                  <a:gd name="T38" fmla="*/ 35 w 102"/>
                  <a:gd name="T39" fmla="*/ 8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102">
                    <a:moveTo>
                      <a:pt x="83" y="0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36" y="31"/>
                      <a:pt x="22" y="34"/>
                      <a:pt x="13" y="43"/>
                    </a:cubicBezTo>
                    <a:cubicBezTo>
                      <a:pt x="0" y="56"/>
                      <a:pt x="0" y="76"/>
                      <a:pt x="13" y="89"/>
                    </a:cubicBezTo>
                    <a:cubicBezTo>
                      <a:pt x="25" y="102"/>
                      <a:pt x="46" y="102"/>
                      <a:pt x="59" y="89"/>
                    </a:cubicBezTo>
                    <a:cubicBezTo>
                      <a:pt x="68" y="80"/>
                      <a:pt x="71" y="66"/>
                      <a:pt x="66" y="54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101" y="19"/>
                      <a:pt x="101" y="19"/>
                      <a:pt x="101" y="19"/>
                    </a:cubicBezTo>
                    <a:cubicBezTo>
                      <a:pt x="102" y="0"/>
                      <a:pt x="102" y="0"/>
                      <a:pt x="102" y="0"/>
                    </a:cubicBezTo>
                    <a:lnTo>
                      <a:pt x="83" y="0"/>
                    </a:lnTo>
                    <a:close/>
                    <a:moveTo>
                      <a:pt x="35" y="80"/>
                    </a:moveTo>
                    <a:cubicBezTo>
                      <a:pt x="31" y="83"/>
                      <a:pt x="26" y="83"/>
                      <a:pt x="22" y="80"/>
                    </a:cubicBezTo>
                    <a:cubicBezTo>
                      <a:pt x="18" y="76"/>
                      <a:pt x="18" y="71"/>
                      <a:pt x="22" y="67"/>
                    </a:cubicBezTo>
                    <a:cubicBezTo>
                      <a:pt x="26" y="63"/>
                      <a:pt x="31" y="63"/>
                      <a:pt x="35" y="67"/>
                    </a:cubicBezTo>
                    <a:cubicBezTo>
                      <a:pt x="39" y="71"/>
                      <a:pt x="39" y="76"/>
                      <a:pt x="35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cxnSp>
            <p:nvCxnSpPr>
              <p:cNvPr id="45" name="Elbow Connector 44"/>
              <p:cNvCxnSpPr/>
              <p:nvPr/>
            </p:nvCxnSpPr>
            <p:spPr>
              <a:xfrm rot="16200000" flipV="1">
                <a:off x="2051730" y="1768662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 rot="5400000">
                <a:off x="2051729" y="2990815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ight Arrow 1"/>
            <p:cNvSpPr/>
            <p:nvPr/>
          </p:nvSpPr>
          <p:spPr>
            <a:xfrm>
              <a:off x="2913775" y="1227921"/>
              <a:ext cx="305162" cy="151154"/>
            </a:xfrm>
            <a:prstGeom prst="rightArrow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sz="2667" dirty="0" err="1"/>
            </a:p>
          </p:txBody>
        </p:sp>
        <p:sp>
          <p:nvSpPr>
            <p:cNvPr id="27" name="Right Arrow 26"/>
            <p:cNvSpPr/>
            <p:nvPr/>
          </p:nvSpPr>
          <p:spPr>
            <a:xfrm flipH="1">
              <a:off x="2913775" y="1366420"/>
              <a:ext cx="305160" cy="151154"/>
            </a:xfrm>
            <a:prstGeom prst="rightArrow">
              <a:avLst/>
            </a:prstGeom>
            <a:no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sz="2667" dirty="0" err="1"/>
            </a:p>
          </p:txBody>
        </p:sp>
        <p:grpSp>
          <p:nvGrpSpPr>
            <p:cNvPr id="36" name="Data"/>
            <p:cNvGrpSpPr/>
            <p:nvPr/>
          </p:nvGrpSpPr>
          <p:grpSpPr>
            <a:xfrm>
              <a:off x="3314213" y="1046120"/>
              <a:ext cx="365919" cy="563243"/>
              <a:chOff x="3314213" y="1046120"/>
              <a:chExt cx="365919" cy="563243"/>
            </a:xfrm>
          </p:grpSpPr>
          <p:sp>
            <p:nvSpPr>
              <p:cNvPr id="141" name="Freeform 64"/>
              <p:cNvSpPr>
                <a:spLocks/>
              </p:cNvSpPr>
              <p:nvPr/>
            </p:nvSpPr>
            <p:spPr bwMode="auto">
              <a:xfrm>
                <a:off x="3314213" y="1447438"/>
                <a:ext cx="365919" cy="161925"/>
              </a:xfrm>
              <a:custGeom>
                <a:avLst/>
                <a:gdLst>
                  <a:gd name="T0" fmla="*/ 0 w 194"/>
                  <a:gd name="T1" fmla="*/ 0 h 86"/>
                  <a:gd name="T2" fmla="*/ 3 w 194"/>
                  <a:gd name="T3" fmla="*/ 1 h 86"/>
                  <a:gd name="T4" fmla="*/ 97 w 194"/>
                  <a:gd name="T5" fmla="*/ 17 h 86"/>
                  <a:gd name="T6" fmla="*/ 191 w 194"/>
                  <a:gd name="T7" fmla="*/ 1 h 86"/>
                  <a:gd name="T8" fmla="*/ 194 w 194"/>
                  <a:gd name="T9" fmla="*/ 0 h 86"/>
                  <a:gd name="T10" fmla="*/ 194 w 194"/>
                  <a:gd name="T11" fmla="*/ 60 h 86"/>
                  <a:gd name="T12" fmla="*/ 194 w 194"/>
                  <a:gd name="T13" fmla="*/ 60 h 86"/>
                  <a:gd name="T14" fmla="*/ 97 w 194"/>
                  <a:gd name="T15" fmla="*/ 86 h 86"/>
                  <a:gd name="T16" fmla="*/ 0 w 194"/>
                  <a:gd name="T17" fmla="*/ 60 h 86"/>
                  <a:gd name="T18" fmla="*/ 0 w 194"/>
                  <a:gd name="T19" fmla="*/ 60 h 86"/>
                  <a:gd name="T20" fmla="*/ 0 w 19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6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1" y="11"/>
                      <a:pt x="56" y="17"/>
                      <a:pt x="97" y="17"/>
                    </a:cubicBezTo>
                    <a:cubicBezTo>
                      <a:pt x="138" y="17"/>
                      <a:pt x="173" y="11"/>
                      <a:pt x="191" y="1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74"/>
                      <a:pt x="150" y="86"/>
                      <a:pt x="97" y="86"/>
                    </a:cubicBezTo>
                    <a:cubicBezTo>
                      <a:pt x="43" y="86"/>
                      <a:pt x="0" y="74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65"/>
              <p:cNvSpPr>
                <a:spLocks/>
              </p:cNvSpPr>
              <p:nvPr/>
            </p:nvSpPr>
            <p:spPr bwMode="auto">
              <a:xfrm>
                <a:off x="3314213" y="1298213"/>
                <a:ext cx="365919" cy="162719"/>
              </a:xfrm>
              <a:custGeom>
                <a:avLst/>
                <a:gdLst>
                  <a:gd name="T0" fmla="*/ 0 w 194"/>
                  <a:gd name="T1" fmla="*/ 0 h 86"/>
                  <a:gd name="T2" fmla="*/ 3 w 194"/>
                  <a:gd name="T3" fmla="*/ 1 h 86"/>
                  <a:gd name="T4" fmla="*/ 97 w 194"/>
                  <a:gd name="T5" fmla="*/ 17 h 86"/>
                  <a:gd name="T6" fmla="*/ 191 w 194"/>
                  <a:gd name="T7" fmla="*/ 1 h 86"/>
                  <a:gd name="T8" fmla="*/ 194 w 194"/>
                  <a:gd name="T9" fmla="*/ 0 h 86"/>
                  <a:gd name="T10" fmla="*/ 194 w 194"/>
                  <a:gd name="T11" fmla="*/ 59 h 86"/>
                  <a:gd name="T12" fmla="*/ 194 w 194"/>
                  <a:gd name="T13" fmla="*/ 59 h 86"/>
                  <a:gd name="T14" fmla="*/ 97 w 194"/>
                  <a:gd name="T15" fmla="*/ 86 h 86"/>
                  <a:gd name="T16" fmla="*/ 0 w 194"/>
                  <a:gd name="T17" fmla="*/ 59 h 86"/>
                  <a:gd name="T18" fmla="*/ 0 w 194"/>
                  <a:gd name="T19" fmla="*/ 59 h 86"/>
                  <a:gd name="T20" fmla="*/ 0 w 19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6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1" y="10"/>
                      <a:pt x="56" y="17"/>
                      <a:pt x="97" y="17"/>
                    </a:cubicBezTo>
                    <a:cubicBezTo>
                      <a:pt x="138" y="17"/>
                      <a:pt x="173" y="10"/>
                      <a:pt x="191" y="1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59"/>
                      <a:pt x="194" y="59"/>
                      <a:pt x="194" y="59"/>
                    </a:cubicBezTo>
                    <a:cubicBezTo>
                      <a:pt x="194" y="59"/>
                      <a:pt x="194" y="59"/>
                      <a:pt x="194" y="59"/>
                    </a:cubicBezTo>
                    <a:cubicBezTo>
                      <a:pt x="194" y="74"/>
                      <a:pt x="151" y="86"/>
                      <a:pt x="97" y="86"/>
                    </a:cubicBezTo>
                    <a:cubicBezTo>
                      <a:pt x="44" y="86"/>
                      <a:pt x="0" y="74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3" name="Freeform 66"/>
              <p:cNvSpPr>
                <a:spLocks/>
              </p:cNvSpPr>
              <p:nvPr/>
            </p:nvSpPr>
            <p:spPr bwMode="auto">
              <a:xfrm>
                <a:off x="3314213" y="1148987"/>
                <a:ext cx="365919" cy="164306"/>
              </a:xfrm>
              <a:custGeom>
                <a:avLst/>
                <a:gdLst>
                  <a:gd name="T0" fmla="*/ 0 w 194"/>
                  <a:gd name="T1" fmla="*/ 0 h 87"/>
                  <a:gd name="T2" fmla="*/ 3 w 194"/>
                  <a:gd name="T3" fmla="*/ 2 h 87"/>
                  <a:gd name="T4" fmla="*/ 97 w 194"/>
                  <a:gd name="T5" fmla="*/ 17 h 87"/>
                  <a:gd name="T6" fmla="*/ 191 w 194"/>
                  <a:gd name="T7" fmla="*/ 2 h 87"/>
                  <a:gd name="T8" fmla="*/ 194 w 194"/>
                  <a:gd name="T9" fmla="*/ 0 h 87"/>
                  <a:gd name="T10" fmla="*/ 194 w 194"/>
                  <a:gd name="T11" fmla="*/ 60 h 87"/>
                  <a:gd name="T12" fmla="*/ 194 w 194"/>
                  <a:gd name="T13" fmla="*/ 60 h 87"/>
                  <a:gd name="T14" fmla="*/ 97 w 194"/>
                  <a:gd name="T15" fmla="*/ 87 h 87"/>
                  <a:gd name="T16" fmla="*/ 0 w 194"/>
                  <a:gd name="T17" fmla="*/ 60 h 87"/>
                  <a:gd name="T18" fmla="*/ 0 w 194"/>
                  <a:gd name="T19" fmla="*/ 60 h 87"/>
                  <a:gd name="T20" fmla="*/ 0 w 194"/>
                  <a:gd name="T2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7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1" y="11"/>
                      <a:pt x="56" y="17"/>
                      <a:pt x="97" y="17"/>
                    </a:cubicBezTo>
                    <a:cubicBezTo>
                      <a:pt x="138" y="17"/>
                      <a:pt x="173" y="11"/>
                      <a:pt x="191" y="2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75"/>
                      <a:pt x="151" y="87"/>
                      <a:pt x="97" y="87"/>
                    </a:cubicBezTo>
                    <a:cubicBezTo>
                      <a:pt x="44" y="87"/>
                      <a:pt x="0" y="75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4" name="Oval 67"/>
              <p:cNvSpPr>
                <a:spLocks noChangeArrowheads="1"/>
              </p:cNvSpPr>
              <p:nvPr/>
            </p:nvSpPr>
            <p:spPr bwMode="auto">
              <a:xfrm>
                <a:off x="3314213" y="1046120"/>
                <a:ext cx="365919" cy="11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28" name="User name"/>
          <p:cNvSpPr txBox="1">
            <a:spLocks/>
          </p:cNvSpPr>
          <p:nvPr/>
        </p:nvSpPr>
        <p:spPr>
          <a:xfrm>
            <a:off x="6247785" y="1425841"/>
            <a:ext cx="4833225" cy="4571792"/>
          </a:xfrm>
          <a:prstGeom prst="rect">
            <a:avLst/>
          </a:prstGeom>
        </p:spPr>
        <p:txBody>
          <a:bodyPr vert="horz" lIns="182880" tIns="146304" rIns="182880" bIns="146304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800" b="0" kern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175022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34290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517922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Challenges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Credential </a:t>
            </a:r>
            <a:r>
              <a:rPr lang="en-US" sz="2133" dirty="0" smtClean="0"/>
              <a:t>theft through phishing</a:t>
            </a:r>
            <a:endParaRPr lang="en-US" sz="2133" dirty="0"/>
          </a:p>
          <a:p>
            <a:pPr lvl="1">
              <a:spcBef>
                <a:spcPts val="1600"/>
              </a:spcBef>
            </a:pPr>
            <a:r>
              <a:rPr lang="en-US" sz="2133" dirty="0" smtClean="0"/>
              <a:t>Credential reuse</a:t>
            </a:r>
            <a:endParaRPr lang="en-US" sz="2133" dirty="0"/>
          </a:p>
          <a:p>
            <a:pPr lvl="1">
              <a:spcBef>
                <a:spcPts val="1600"/>
              </a:spcBef>
            </a:pPr>
            <a:r>
              <a:rPr lang="en-US" sz="2133" dirty="0"/>
              <a:t>Password complexity/expiration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Password-reset mechanisms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User password carelessness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Password management for IT</a:t>
            </a:r>
          </a:p>
        </p:txBody>
      </p:sp>
    </p:spTree>
    <p:extLst>
      <p:ext uri="{BB962C8B-B14F-4D97-AF65-F5344CB8AC3E}">
        <p14:creationId xmlns:p14="http://schemas.microsoft.com/office/powerpoint/2010/main" val="1876307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Two-factor authentication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6233628" y="1449169"/>
            <a:ext cx="5446165" cy="4177169"/>
          </a:xfrm>
        </p:spPr>
        <p:txBody>
          <a:bodyPr/>
          <a:lstStyle/>
          <a:p>
            <a:r>
              <a:rPr lang="en-US" sz="3200" dirty="0"/>
              <a:t>Benefits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Combining “something you know” with “something you have”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Mitigates most challenges with password authentication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Challenges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Complexity of implementation (incl. cost)</a:t>
            </a:r>
          </a:p>
          <a:p>
            <a:pPr lvl="1">
              <a:spcBef>
                <a:spcPts val="1600"/>
              </a:spcBef>
            </a:pPr>
            <a:r>
              <a:rPr lang="en-US" sz="2133" dirty="0"/>
              <a:t>Difficulty of use for end-users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83942" y="1492371"/>
            <a:ext cx="3169577" cy="4508756"/>
            <a:chOff x="1302949" y="993898"/>
            <a:chExt cx="2377183" cy="3381567"/>
          </a:xfrm>
        </p:grpSpPr>
        <p:grpSp>
          <p:nvGrpSpPr>
            <p:cNvPr id="13" name="Cloud server"/>
            <p:cNvGrpSpPr/>
            <p:nvPr/>
          </p:nvGrpSpPr>
          <p:grpSpPr>
            <a:xfrm>
              <a:off x="1701014" y="993898"/>
              <a:ext cx="1153766" cy="912024"/>
              <a:chOff x="1701014" y="993898"/>
              <a:chExt cx="1153766" cy="912024"/>
            </a:xfrm>
          </p:grpSpPr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1701014" y="993898"/>
                <a:ext cx="989727" cy="602784"/>
              </a:xfrm>
              <a:custGeom>
                <a:avLst/>
                <a:gdLst>
                  <a:gd name="T0" fmla="*/ 101 w 531"/>
                  <a:gd name="T1" fmla="*/ 323 h 323"/>
                  <a:gd name="T2" fmla="*/ 30 w 531"/>
                  <a:gd name="T3" fmla="*/ 293 h 323"/>
                  <a:gd name="T4" fmla="*/ 30 w 531"/>
                  <a:gd name="T5" fmla="*/ 293 h 323"/>
                  <a:gd name="T6" fmla="*/ 0 w 531"/>
                  <a:gd name="T7" fmla="*/ 220 h 323"/>
                  <a:gd name="T8" fmla="*/ 30 w 531"/>
                  <a:gd name="T9" fmla="*/ 148 h 323"/>
                  <a:gd name="T10" fmla="*/ 30 w 531"/>
                  <a:gd name="T11" fmla="*/ 148 h 323"/>
                  <a:gd name="T12" fmla="*/ 101 w 531"/>
                  <a:gd name="T13" fmla="*/ 117 h 323"/>
                  <a:gd name="T14" fmla="*/ 113 w 531"/>
                  <a:gd name="T15" fmla="*/ 117 h 323"/>
                  <a:gd name="T16" fmla="*/ 116 w 531"/>
                  <a:gd name="T17" fmla="*/ 111 h 323"/>
                  <a:gd name="T18" fmla="*/ 140 w 531"/>
                  <a:gd name="T19" fmla="*/ 74 h 323"/>
                  <a:gd name="T20" fmla="*/ 211 w 531"/>
                  <a:gd name="T21" fmla="*/ 47 h 323"/>
                  <a:gd name="T22" fmla="*/ 250 w 531"/>
                  <a:gd name="T23" fmla="*/ 54 h 323"/>
                  <a:gd name="T24" fmla="*/ 258 w 531"/>
                  <a:gd name="T25" fmla="*/ 58 h 323"/>
                  <a:gd name="T26" fmla="*/ 263 w 531"/>
                  <a:gd name="T27" fmla="*/ 51 h 323"/>
                  <a:gd name="T28" fmla="*/ 351 w 531"/>
                  <a:gd name="T29" fmla="*/ 0 h 323"/>
                  <a:gd name="T30" fmla="*/ 422 w 531"/>
                  <a:gd name="T31" fmla="*/ 31 h 323"/>
                  <a:gd name="T32" fmla="*/ 451 w 531"/>
                  <a:gd name="T33" fmla="*/ 103 h 323"/>
                  <a:gd name="T34" fmla="*/ 451 w 531"/>
                  <a:gd name="T35" fmla="*/ 119 h 323"/>
                  <a:gd name="T36" fmla="*/ 458 w 531"/>
                  <a:gd name="T37" fmla="*/ 121 h 323"/>
                  <a:gd name="T38" fmla="*/ 502 w 531"/>
                  <a:gd name="T39" fmla="*/ 148 h 323"/>
                  <a:gd name="T40" fmla="*/ 531 w 531"/>
                  <a:gd name="T41" fmla="*/ 220 h 323"/>
                  <a:gd name="T42" fmla="*/ 502 w 531"/>
                  <a:gd name="T43" fmla="*/ 293 h 323"/>
                  <a:gd name="T44" fmla="*/ 429 w 531"/>
                  <a:gd name="T45" fmla="*/ 323 h 323"/>
                  <a:gd name="T46" fmla="*/ 101 w 531"/>
                  <a:gd name="T47" fmla="*/ 323 h 323"/>
                  <a:gd name="T48" fmla="*/ 101 w 531"/>
                  <a:gd name="T49" fmla="*/ 128 h 323"/>
                  <a:gd name="T50" fmla="*/ 10 w 531"/>
                  <a:gd name="T51" fmla="*/ 220 h 323"/>
                  <a:gd name="T52" fmla="*/ 101 w 531"/>
                  <a:gd name="T53" fmla="*/ 312 h 323"/>
                  <a:gd name="T54" fmla="*/ 429 w 531"/>
                  <a:gd name="T55" fmla="*/ 312 h 323"/>
                  <a:gd name="T56" fmla="*/ 520 w 531"/>
                  <a:gd name="T57" fmla="*/ 220 h 323"/>
                  <a:gd name="T58" fmla="*/ 437 w 531"/>
                  <a:gd name="T59" fmla="*/ 129 h 323"/>
                  <a:gd name="T60" fmla="*/ 439 w 531"/>
                  <a:gd name="T61" fmla="*/ 103 h 323"/>
                  <a:gd name="T62" fmla="*/ 351 w 531"/>
                  <a:gd name="T63" fmla="*/ 11 h 323"/>
                  <a:gd name="T64" fmla="*/ 264 w 531"/>
                  <a:gd name="T65" fmla="*/ 75 h 323"/>
                  <a:gd name="T66" fmla="*/ 211 w 531"/>
                  <a:gd name="T67" fmla="*/ 58 h 323"/>
                  <a:gd name="T68" fmla="*/ 122 w 531"/>
                  <a:gd name="T69" fmla="*/ 131 h 323"/>
                  <a:gd name="T70" fmla="*/ 101 w 531"/>
                  <a:gd name="T71" fmla="*/ 12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1" h="323">
                    <a:moveTo>
                      <a:pt x="101" y="323"/>
                    </a:moveTo>
                    <a:cubicBezTo>
                      <a:pt x="75" y="323"/>
                      <a:pt x="49" y="313"/>
                      <a:pt x="30" y="293"/>
                    </a:cubicBezTo>
                    <a:cubicBezTo>
                      <a:pt x="30" y="293"/>
                      <a:pt x="30" y="293"/>
                      <a:pt x="30" y="293"/>
                    </a:cubicBezTo>
                    <a:cubicBezTo>
                      <a:pt x="10" y="273"/>
                      <a:pt x="0" y="247"/>
                      <a:pt x="0" y="220"/>
                    </a:cubicBezTo>
                    <a:cubicBezTo>
                      <a:pt x="0" y="193"/>
                      <a:pt x="10" y="167"/>
                      <a:pt x="30" y="148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50" y="128"/>
                      <a:pt x="75" y="117"/>
                      <a:pt x="101" y="117"/>
                    </a:cubicBezTo>
                    <a:cubicBezTo>
                      <a:pt x="113" y="117"/>
                      <a:pt x="113" y="117"/>
                      <a:pt x="113" y="117"/>
                    </a:cubicBezTo>
                    <a:cubicBezTo>
                      <a:pt x="116" y="111"/>
                      <a:pt x="116" y="111"/>
                      <a:pt x="116" y="111"/>
                    </a:cubicBezTo>
                    <a:cubicBezTo>
                      <a:pt x="121" y="97"/>
                      <a:pt x="130" y="85"/>
                      <a:pt x="140" y="74"/>
                    </a:cubicBezTo>
                    <a:cubicBezTo>
                      <a:pt x="159" y="57"/>
                      <a:pt x="184" y="47"/>
                      <a:pt x="211" y="47"/>
                    </a:cubicBezTo>
                    <a:cubicBezTo>
                      <a:pt x="225" y="47"/>
                      <a:pt x="239" y="49"/>
                      <a:pt x="250" y="54"/>
                    </a:cubicBezTo>
                    <a:cubicBezTo>
                      <a:pt x="258" y="58"/>
                      <a:pt x="258" y="58"/>
                      <a:pt x="258" y="58"/>
                    </a:cubicBezTo>
                    <a:cubicBezTo>
                      <a:pt x="263" y="51"/>
                      <a:pt x="263" y="51"/>
                      <a:pt x="263" y="51"/>
                    </a:cubicBezTo>
                    <a:cubicBezTo>
                      <a:pt x="282" y="20"/>
                      <a:pt x="316" y="0"/>
                      <a:pt x="351" y="0"/>
                    </a:cubicBezTo>
                    <a:cubicBezTo>
                      <a:pt x="378" y="0"/>
                      <a:pt x="403" y="11"/>
                      <a:pt x="422" y="31"/>
                    </a:cubicBezTo>
                    <a:cubicBezTo>
                      <a:pt x="440" y="51"/>
                      <a:pt x="451" y="76"/>
                      <a:pt x="451" y="103"/>
                    </a:cubicBezTo>
                    <a:cubicBezTo>
                      <a:pt x="451" y="119"/>
                      <a:pt x="451" y="119"/>
                      <a:pt x="451" y="119"/>
                    </a:cubicBezTo>
                    <a:cubicBezTo>
                      <a:pt x="458" y="121"/>
                      <a:pt x="458" y="121"/>
                      <a:pt x="458" y="121"/>
                    </a:cubicBezTo>
                    <a:cubicBezTo>
                      <a:pt x="475" y="126"/>
                      <a:pt x="490" y="135"/>
                      <a:pt x="502" y="148"/>
                    </a:cubicBezTo>
                    <a:cubicBezTo>
                      <a:pt x="521" y="167"/>
                      <a:pt x="531" y="193"/>
                      <a:pt x="531" y="220"/>
                    </a:cubicBezTo>
                    <a:cubicBezTo>
                      <a:pt x="531" y="247"/>
                      <a:pt x="521" y="273"/>
                      <a:pt x="502" y="293"/>
                    </a:cubicBezTo>
                    <a:cubicBezTo>
                      <a:pt x="483" y="313"/>
                      <a:pt x="457" y="323"/>
                      <a:pt x="429" y="323"/>
                    </a:cubicBezTo>
                    <a:lnTo>
                      <a:pt x="101" y="323"/>
                    </a:lnTo>
                    <a:close/>
                    <a:moveTo>
                      <a:pt x="101" y="128"/>
                    </a:moveTo>
                    <a:cubicBezTo>
                      <a:pt x="52" y="128"/>
                      <a:pt x="10" y="170"/>
                      <a:pt x="10" y="220"/>
                    </a:cubicBezTo>
                    <a:cubicBezTo>
                      <a:pt x="10" y="270"/>
                      <a:pt x="52" y="312"/>
                      <a:pt x="101" y="312"/>
                    </a:cubicBezTo>
                    <a:cubicBezTo>
                      <a:pt x="429" y="312"/>
                      <a:pt x="429" y="312"/>
                      <a:pt x="429" y="312"/>
                    </a:cubicBezTo>
                    <a:cubicBezTo>
                      <a:pt x="479" y="312"/>
                      <a:pt x="520" y="271"/>
                      <a:pt x="520" y="220"/>
                    </a:cubicBezTo>
                    <a:cubicBezTo>
                      <a:pt x="520" y="172"/>
                      <a:pt x="483" y="133"/>
                      <a:pt x="437" y="129"/>
                    </a:cubicBezTo>
                    <a:cubicBezTo>
                      <a:pt x="439" y="121"/>
                      <a:pt x="439" y="112"/>
                      <a:pt x="439" y="103"/>
                    </a:cubicBezTo>
                    <a:cubicBezTo>
                      <a:pt x="439" y="53"/>
                      <a:pt x="400" y="11"/>
                      <a:pt x="351" y="11"/>
                    </a:cubicBezTo>
                    <a:cubicBezTo>
                      <a:pt x="311" y="11"/>
                      <a:pt x="276" y="38"/>
                      <a:pt x="264" y="75"/>
                    </a:cubicBezTo>
                    <a:cubicBezTo>
                      <a:pt x="249" y="63"/>
                      <a:pt x="231" y="58"/>
                      <a:pt x="211" y="58"/>
                    </a:cubicBezTo>
                    <a:cubicBezTo>
                      <a:pt x="166" y="58"/>
                      <a:pt x="130" y="89"/>
                      <a:pt x="122" y="131"/>
                    </a:cubicBezTo>
                    <a:cubicBezTo>
                      <a:pt x="115" y="129"/>
                      <a:pt x="109" y="128"/>
                      <a:pt x="101" y="128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2405832" y="1286656"/>
                <a:ext cx="448948" cy="6192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7"/>
              <p:cNvSpPr>
                <a:spLocks noEditPoints="1"/>
              </p:cNvSpPr>
              <p:nvPr/>
            </p:nvSpPr>
            <p:spPr bwMode="auto">
              <a:xfrm>
                <a:off x="2442721" y="1324330"/>
                <a:ext cx="376740" cy="242526"/>
              </a:xfrm>
              <a:custGeom>
                <a:avLst/>
                <a:gdLst>
                  <a:gd name="T0" fmla="*/ 24 w 202"/>
                  <a:gd name="T1" fmla="*/ 104 h 130"/>
                  <a:gd name="T2" fmla="*/ 14 w 202"/>
                  <a:gd name="T3" fmla="*/ 113 h 130"/>
                  <a:gd name="T4" fmla="*/ 24 w 202"/>
                  <a:gd name="T5" fmla="*/ 122 h 130"/>
                  <a:gd name="T6" fmla="*/ 33 w 202"/>
                  <a:gd name="T7" fmla="*/ 113 h 130"/>
                  <a:gd name="T8" fmla="*/ 24 w 202"/>
                  <a:gd name="T9" fmla="*/ 104 h 130"/>
                  <a:gd name="T10" fmla="*/ 6 w 202"/>
                  <a:gd name="T11" fmla="*/ 95 h 130"/>
                  <a:gd name="T12" fmla="*/ 196 w 202"/>
                  <a:gd name="T13" fmla="*/ 95 h 130"/>
                  <a:gd name="T14" fmla="*/ 202 w 202"/>
                  <a:gd name="T15" fmla="*/ 101 h 130"/>
                  <a:gd name="T16" fmla="*/ 202 w 202"/>
                  <a:gd name="T17" fmla="*/ 124 h 130"/>
                  <a:gd name="T18" fmla="*/ 196 w 202"/>
                  <a:gd name="T19" fmla="*/ 130 h 130"/>
                  <a:gd name="T20" fmla="*/ 6 w 202"/>
                  <a:gd name="T21" fmla="*/ 130 h 130"/>
                  <a:gd name="T22" fmla="*/ 0 w 202"/>
                  <a:gd name="T23" fmla="*/ 124 h 130"/>
                  <a:gd name="T24" fmla="*/ 0 w 202"/>
                  <a:gd name="T25" fmla="*/ 101 h 130"/>
                  <a:gd name="T26" fmla="*/ 6 w 202"/>
                  <a:gd name="T27" fmla="*/ 95 h 130"/>
                  <a:gd name="T28" fmla="*/ 24 w 202"/>
                  <a:gd name="T29" fmla="*/ 57 h 130"/>
                  <a:gd name="T30" fmla="*/ 14 w 202"/>
                  <a:gd name="T31" fmla="*/ 66 h 130"/>
                  <a:gd name="T32" fmla="*/ 24 w 202"/>
                  <a:gd name="T33" fmla="*/ 75 h 130"/>
                  <a:gd name="T34" fmla="*/ 33 w 202"/>
                  <a:gd name="T35" fmla="*/ 66 h 130"/>
                  <a:gd name="T36" fmla="*/ 24 w 202"/>
                  <a:gd name="T37" fmla="*/ 57 h 130"/>
                  <a:gd name="T38" fmla="*/ 6 w 202"/>
                  <a:gd name="T39" fmla="*/ 48 h 130"/>
                  <a:gd name="T40" fmla="*/ 196 w 202"/>
                  <a:gd name="T41" fmla="*/ 48 h 130"/>
                  <a:gd name="T42" fmla="*/ 202 w 202"/>
                  <a:gd name="T43" fmla="*/ 54 h 130"/>
                  <a:gd name="T44" fmla="*/ 202 w 202"/>
                  <a:gd name="T45" fmla="*/ 77 h 130"/>
                  <a:gd name="T46" fmla="*/ 196 w 202"/>
                  <a:gd name="T47" fmla="*/ 83 h 130"/>
                  <a:gd name="T48" fmla="*/ 6 w 202"/>
                  <a:gd name="T49" fmla="*/ 83 h 130"/>
                  <a:gd name="T50" fmla="*/ 0 w 202"/>
                  <a:gd name="T51" fmla="*/ 77 h 130"/>
                  <a:gd name="T52" fmla="*/ 0 w 202"/>
                  <a:gd name="T53" fmla="*/ 54 h 130"/>
                  <a:gd name="T54" fmla="*/ 6 w 202"/>
                  <a:gd name="T55" fmla="*/ 48 h 130"/>
                  <a:gd name="T56" fmla="*/ 24 w 202"/>
                  <a:gd name="T57" fmla="*/ 9 h 130"/>
                  <a:gd name="T58" fmla="*/ 14 w 202"/>
                  <a:gd name="T59" fmla="*/ 18 h 130"/>
                  <a:gd name="T60" fmla="*/ 24 w 202"/>
                  <a:gd name="T61" fmla="*/ 27 h 130"/>
                  <a:gd name="T62" fmla="*/ 33 w 202"/>
                  <a:gd name="T63" fmla="*/ 18 h 130"/>
                  <a:gd name="T64" fmla="*/ 24 w 202"/>
                  <a:gd name="T65" fmla="*/ 9 h 130"/>
                  <a:gd name="T66" fmla="*/ 6 w 202"/>
                  <a:gd name="T67" fmla="*/ 0 h 130"/>
                  <a:gd name="T68" fmla="*/ 196 w 202"/>
                  <a:gd name="T69" fmla="*/ 0 h 130"/>
                  <a:gd name="T70" fmla="*/ 202 w 202"/>
                  <a:gd name="T71" fmla="*/ 6 h 130"/>
                  <a:gd name="T72" fmla="*/ 202 w 202"/>
                  <a:gd name="T73" fmla="*/ 29 h 130"/>
                  <a:gd name="T74" fmla="*/ 196 w 202"/>
                  <a:gd name="T75" fmla="*/ 35 h 130"/>
                  <a:gd name="T76" fmla="*/ 6 w 202"/>
                  <a:gd name="T77" fmla="*/ 35 h 130"/>
                  <a:gd name="T78" fmla="*/ 0 w 202"/>
                  <a:gd name="T79" fmla="*/ 29 h 130"/>
                  <a:gd name="T80" fmla="*/ 0 w 202"/>
                  <a:gd name="T81" fmla="*/ 6 h 130"/>
                  <a:gd name="T82" fmla="*/ 6 w 202"/>
                  <a:gd name="T8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2" h="130">
                    <a:moveTo>
                      <a:pt x="24" y="104"/>
                    </a:moveTo>
                    <a:cubicBezTo>
                      <a:pt x="19" y="104"/>
                      <a:pt x="14" y="108"/>
                      <a:pt x="14" y="113"/>
                    </a:cubicBezTo>
                    <a:cubicBezTo>
                      <a:pt x="14" y="118"/>
                      <a:pt x="19" y="122"/>
                      <a:pt x="24" y="122"/>
                    </a:cubicBezTo>
                    <a:cubicBezTo>
                      <a:pt x="29" y="122"/>
                      <a:pt x="33" y="118"/>
                      <a:pt x="33" y="113"/>
                    </a:cubicBezTo>
                    <a:cubicBezTo>
                      <a:pt x="33" y="108"/>
                      <a:pt x="29" y="104"/>
                      <a:pt x="24" y="104"/>
                    </a:cubicBezTo>
                    <a:close/>
                    <a:moveTo>
                      <a:pt x="6" y="95"/>
                    </a:moveTo>
                    <a:cubicBezTo>
                      <a:pt x="196" y="95"/>
                      <a:pt x="196" y="95"/>
                      <a:pt x="196" y="95"/>
                    </a:cubicBezTo>
                    <a:cubicBezTo>
                      <a:pt x="199" y="95"/>
                      <a:pt x="202" y="98"/>
                      <a:pt x="202" y="101"/>
                    </a:cubicBezTo>
                    <a:cubicBezTo>
                      <a:pt x="202" y="124"/>
                      <a:pt x="202" y="124"/>
                      <a:pt x="202" y="124"/>
                    </a:cubicBezTo>
                    <a:cubicBezTo>
                      <a:pt x="202" y="128"/>
                      <a:pt x="199" y="130"/>
                      <a:pt x="196" y="130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2" y="130"/>
                      <a:pt x="0" y="128"/>
                      <a:pt x="0" y="12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8"/>
                      <a:pt x="2" y="95"/>
                      <a:pt x="6" y="95"/>
                    </a:cubicBezTo>
                    <a:close/>
                    <a:moveTo>
                      <a:pt x="24" y="57"/>
                    </a:moveTo>
                    <a:cubicBezTo>
                      <a:pt x="19" y="57"/>
                      <a:pt x="14" y="61"/>
                      <a:pt x="14" y="66"/>
                    </a:cubicBezTo>
                    <a:cubicBezTo>
                      <a:pt x="14" y="71"/>
                      <a:pt x="19" y="75"/>
                      <a:pt x="24" y="75"/>
                    </a:cubicBezTo>
                    <a:cubicBezTo>
                      <a:pt x="29" y="75"/>
                      <a:pt x="33" y="71"/>
                      <a:pt x="33" y="66"/>
                    </a:cubicBezTo>
                    <a:cubicBezTo>
                      <a:pt x="33" y="61"/>
                      <a:pt x="29" y="57"/>
                      <a:pt x="24" y="57"/>
                    </a:cubicBezTo>
                    <a:close/>
                    <a:moveTo>
                      <a:pt x="6" y="48"/>
                    </a:moveTo>
                    <a:cubicBezTo>
                      <a:pt x="196" y="48"/>
                      <a:pt x="196" y="48"/>
                      <a:pt x="196" y="48"/>
                    </a:cubicBezTo>
                    <a:cubicBezTo>
                      <a:pt x="199" y="48"/>
                      <a:pt x="202" y="50"/>
                      <a:pt x="202" y="54"/>
                    </a:cubicBezTo>
                    <a:cubicBezTo>
                      <a:pt x="202" y="77"/>
                      <a:pt x="202" y="77"/>
                      <a:pt x="202" y="77"/>
                    </a:cubicBezTo>
                    <a:cubicBezTo>
                      <a:pt x="202" y="80"/>
                      <a:pt x="199" y="83"/>
                      <a:pt x="196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2" y="83"/>
                      <a:pt x="0" y="80"/>
                      <a:pt x="0" y="7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0"/>
                      <a:pt x="2" y="48"/>
                      <a:pt x="6" y="48"/>
                    </a:cubicBezTo>
                    <a:close/>
                    <a:moveTo>
                      <a:pt x="24" y="9"/>
                    </a:moveTo>
                    <a:cubicBezTo>
                      <a:pt x="19" y="9"/>
                      <a:pt x="14" y="13"/>
                      <a:pt x="14" y="18"/>
                    </a:cubicBezTo>
                    <a:cubicBezTo>
                      <a:pt x="14" y="23"/>
                      <a:pt x="19" y="27"/>
                      <a:pt x="24" y="27"/>
                    </a:cubicBezTo>
                    <a:cubicBezTo>
                      <a:pt x="29" y="27"/>
                      <a:pt x="33" y="23"/>
                      <a:pt x="33" y="18"/>
                    </a:cubicBezTo>
                    <a:cubicBezTo>
                      <a:pt x="33" y="13"/>
                      <a:pt x="29" y="9"/>
                      <a:pt x="24" y="9"/>
                    </a:cubicBezTo>
                    <a:close/>
                    <a:moveTo>
                      <a:pt x="6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9" y="0"/>
                      <a:pt x="202" y="3"/>
                      <a:pt x="202" y="6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2" y="33"/>
                      <a:pt x="199" y="35"/>
                      <a:pt x="19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5"/>
                      <a:pt x="0" y="33"/>
                      <a:pt x="0" y="2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8" name="person"/>
            <p:cNvGrpSpPr/>
            <p:nvPr/>
          </p:nvGrpSpPr>
          <p:grpSpPr>
            <a:xfrm>
              <a:off x="1902142" y="3562845"/>
              <a:ext cx="580187" cy="812620"/>
              <a:chOff x="1902142" y="3562845"/>
              <a:chExt cx="580187" cy="812620"/>
            </a:xfrm>
          </p:grpSpPr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2019255" y="3562845"/>
                <a:ext cx="344169" cy="3561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1902142" y="3951230"/>
                <a:ext cx="580187" cy="424235"/>
              </a:xfrm>
              <a:custGeom>
                <a:avLst/>
                <a:gdLst>
                  <a:gd name="T0" fmla="*/ 408 w 408"/>
                  <a:gd name="T1" fmla="*/ 299 h 299"/>
                  <a:gd name="T2" fmla="*/ 408 w 408"/>
                  <a:gd name="T3" fmla="*/ 79 h 299"/>
                  <a:gd name="T4" fmla="*/ 331 w 408"/>
                  <a:gd name="T5" fmla="*/ 0 h 299"/>
                  <a:gd name="T6" fmla="*/ 77 w 408"/>
                  <a:gd name="T7" fmla="*/ 0 h 299"/>
                  <a:gd name="T8" fmla="*/ 0 w 408"/>
                  <a:gd name="T9" fmla="*/ 79 h 299"/>
                  <a:gd name="T10" fmla="*/ 0 w 408"/>
                  <a:gd name="T11" fmla="*/ 299 h 299"/>
                  <a:gd name="T12" fmla="*/ 408 w 408"/>
                  <a:gd name="T1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8" h="299">
                    <a:moveTo>
                      <a:pt x="408" y="299"/>
                    </a:moveTo>
                    <a:cubicBezTo>
                      <a:pt x="408" y="80"/>
                      <a:pt x="408" y="79"/>
                      <a:pt x="408" y="79"/>
                    </a:cubicBezTo>
                    <a:cubicBezTo>
                      <a:pt x="408" y="36"/>
                      <a:pt x="373" y="0"/>
                      <a:pt x="331" y="0"/>
                    </a:cubicBezTo>
                    <a:cubicBezTo>
                      <a:pt x="78" y="0"/>
                      <a:pt x="77" y="0"/>
                      <a:pt x="77" y="0"/>
                    </a:cubicBezTo>
                    <a:cubicBezTo>
                      <a:pt x="35" y="0"/>
                      <a:pt x="0" y="36"/>
                      <a:pt x="0" y="79"/>
                    </a:cubicBezTo>
                    <a:cubicBezTo>
                      <a:pt x="0" y="177"/>
                      <a:pt x="0" y="247"/>
                      <a:pt x="0" y="299"/>
                    </a:cubicBezTo>
                    <a:lnTo>
                      <a:pt x="408" y="2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3" name="User credentials"/>
            <p:cNvGrpSpPr/>
            <p:nvPr/>
          </p:nvGrpSpPr>
          <p:grpSpPr>
            <a:xfrm>
              <a:off x="1302949" y="1587910"/>
              <a:ext cx="908580" cy="1974935"/>
              <a:chOff x="1302949" y="1587910"/>
              <a:chExt cx="908580" cy="1974935"/>
            </a:xfrm>
          </p:grpSpPr>
          <p:cxnSp>
            <p:nvCxnSpPr>
              <p:cNvPr id="24" name="Elbow Connector 23"/>
              <p:cNvCxnSpPr>
                <a:stCxn id="27" idx="0"/>
              </p:cNvCxnSpPr>
              <p:nvPr/>
            </p:nvCxnSpPr>
            <p:spPr>
              <a:xfrm rot="5400000" flipH="1" flipV="1">
                <a:off x="1576486" y="1768662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/>
              <p:nvPr/>
            </p:nvCxnSpPr>
            <p:spPr>
              <a:xfrm rot="16200000" flipH="1">
                <a:off x="1576487" y="2990815"/>
                <a:ext cx="752782" cy="391277"/>
              </a:xfrm>
              <a:prstGeom prst="bentConnector3">
                <a:avLst>
                  <a:gd name="adj1" fmla="val 5000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302949" y="2636779"/>
                <a:ext cx="908580" cy="2198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2192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2667" dirty="0">
                    <a:solidFill>
                      <a:schemeClr val="accent1"/>
                    </a:solidFill>
                  </a:rPr>
                  <a:t>********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302949" y="2369043"/>
                <a:ext cx="908580" cy="2198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5252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r>
                  <a:rPr lang="en-US" sz="1600" dirty="0">
                    <a:solidFill>
                      <a:schemeClr val="accent1"/>
                    </a:solidFill>
                  </a:rPr>
                  <a:t>username</a:t>
                </a:r>
              </a:p>
            </p:txBody>
          </p:sp>
        </p:grpSp>
        <p:grpSp>
          <p:nvGrpSpPr>
            <p:cNvPr id="54" name="SMS"/>
            <p:cNvGrpSpPr/>
            <p:nvPr/>
          </p:nvGrpSpPr>
          <p:grpSpPr>
            <a:xfrm>
              <a:off x="2232481" y="1587910"/>
              <a:ext cx="654316" cy="1974935"/>
              <a:chOff x="2232481" y="1587910"/>
              <a:chExt cx="654316" cy="1974935"/>
            </a:xfrm>
          </p:grpSpPr>
          <p:grpSp>
            <p:nvGrpSpPr>
              <p:cNvPr id="28" name="Authentication"/>
              <p:cNvGrpSpPr/>
              <p:nvPr/>
            </p:nvGrpSpPr>
            <p:grpSpPr>
              <a:xfrm>
                <a:off x="2232481" y="1587910"/>
                <a:ext cx="654316" cy="1974935"/>
                <a:chOff x="2232481" y="1587910"/>
                <a:chExt cx="654316" cy="1974935"/>
              </a:xfrm>
            </p:grpSpPr>
            <p:sp>
              <p:nvSpPr>
                <p:cNvPr id="29" name="Freeform 5" hidden="1"/>
                <p:cNvSpPr>
                  <a:spLocks noEditPoints="1"/>
                </p:cNvSpPr>
                <p:nvPr/>
              </p:nvSpPr>
              <p:spPr bwMode="auto">
                <a:xfrm>
                  <a:off x="2494684" y="2332871"/>
                  <a:ext cx="392113" cy="393700"/>
                </a:xfrm>
                <a:custGeom>
                  <a:avLst/>
                  <a:gdLst>
                    <a:gd name="T0" fmla="*/ 83 w 102"/>
                    <a:gd name="T1" fmla="*/ 0 h 102"/>
                    <a:gd name="T2" fmla="*/ 48 w 102"/>
                    <a:gd name="T3" fmla="*/ 36 h 102"/>
                    <a:gd name="T4" fmla="*/ 13 w 102"/>
                    <a:gd name="T5" fmla="*/ 43 h 102"/>
                    <a:gd name="T6" fmla="*/ 13 w 102"/>
                    <a:gd name="T7" fmla="*/ 89 h 102"/>
                    <a:gd name="T8" fmla="*/ 59 w 102"/>
                    <a:gd name="T9" fmla="*/ 89 h 102"/>
                    <a:gd name="T10" fmla="*/ 66 w 102"/>
                    <a:gd name="T11" fmla="*/ 54 h 102"/>
                    <a:gd name="T12" fmla="*/ 74 w 102"/>
                    <a:gd name="T13" fmla="*/ 46 h 102"/>
                    <a:gd name="T14" fmla="*/ 74 w 102"/>
                    <a:gd name="T15" fmla="*/ 35 h 102"/>
                    <a:gd name="T16" fmla="*/ 85 w 102"/>
                    <a:gd name="T17" fmla="*/ 35 h 102"/>
                    <a:gd name="T18" fmla="*/ 86 w 102"/>
                    <a:gd name="T19" fmla="*/ 34 h 102"/>
                    <a:gd name="T20" fmla="*/ 86 w 102"/>
                    <a:gd name="T21" fmla="*/ 23 h 102"/>
                    <a:gd name="T22" fmla="*/ 97 w 102"/>
                    <a:gd name="T23" fmla="*/ 23 h 102"/>
                    <a:gd name="T24" fmla="*/ 101 w 102"/>
                    <a:gd name="T25" fmla="*/ 19 h 102"/>
                    <a:gd name="T26" fmla="*/ 102 w 102"/>
                    <a:gd name="T27" fmla="*/ 0 h 102"/>
                    <a:gd name="T28" fmla="*/ 83 w 102"/>
                    <a:gd name="T29" fmla="*/ 0 h 102"/>
                    <a:gd name="T30" fmla="*/ 35 w 102"/>
                    <a:gd name="T31" fmla="*/ 80 h 102"/>
                    <a:gd name="T32" fmla="*/ 22 w 102"/>
                    <a:gd name="T33" fmla="*/ 80 h 102"/>
                    <a:gd name="T34" fmla="*/ 22 w 102"/>
                    <a:gd name="T35" fmla="*/ 67 h 102"/>
                    <a:gd name="T36" fmla="*/ 35 w 102"/>
                    <a:gd name="T37" fmla="*/ 67 h 102"/>
                    <a:gd name="T38" fmla="*/ 35 w 102"/>
                    <a:gd name="T39" fmla="*/ 8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2" h="102">
                      <a:moveTo>
                        <a:pt x="83" y="0"/>
                      </a:move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36" y="31"/>
                        <a:pt x="22" y="34"/>
                        <a:pt x="13" y="43"/>
                      </a:cubicBezTo>
                      <a:cubicBezTo>
                        <a:pt x="0" y="56"/>
                        <a:pt x="0" y="76"/>
                        <a:pt x="13" y="89"/>
                      </a:cubicBezTo>
                      <a:cubicBezTo>
                        <a:pt x="25" y="102"/>
                        <a:pt x="46" y="102"/>
                        <a:pt x="59" y="89"/>
                      </a:cubicBezTo>
                      <a:cubicBezTo>
                        <a:pt x="68" y="80"/>
                        <a:pt x="71" y="66"/>
                        <a:pt x="66" y="54"/>
                      </a:cubicBezTo>
                      <a:cubicBezTo>
                        <a:pt x="74" y="46"/>
                        <a:pt x="74" y="46"/>
                        <a:pt x="74" y="46"/>
                      </a:cubicBezTo>
                      <a:cubicBezTo>
                        <a:pt x="74" y="35"/>
                        <a:pt x="74" y="35"/>
                        <a:pt x="74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6" y="34"/>
                        <a:pt x="86" y="34"/>
                        <a:pt x="86" y="34"/>
                      </a:cubicBezTo>
                      <a:cubicBezTo>
                        <a:pt x="86" y="23"/>
                        <a:pt x="86" y="23"/>
                        <a:pt x="8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101" y="19"/>
                        <a:pt x="101" y="19"/>
                        <a:pt x="101" y="19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lnTo>
                        <a:pt x="83" y="0"/>
                      </a:lnTo>
                      <a:close/>
                      <a:moveTo>
                        <a:pt x="35" y="80"/>
                      </a:moveTo>
                      <a:cubicBezTo>
                        <a:pt x="31" y="83"/>
                        <a:pt x="26" y="83"/>
                        <a:pt x="22" y="80"/>
                      </a:cubicBezTo>
                      <a:cubicBezTo>
                        <a:pt x="18" y="76"/>
                        <a:pt x="18" y="71"/>
                        <a:pt x="22" y="67"/>
                      </a:cubicBezTo>
                      <a:cubicBezTo>
                        <a:pt x="26" y="63"/>
                        <a:pt x="31" y="63"/>
                        <a:pt x="35" y="67"/>
                      </a:cubicBezTo>
                      <a:cubicBezTo>
                        <a:pt x="39" y="71"/>
                        <a:pt x="39" y="76"/>
                        <a:pt x="35" y="8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cxnSp>
              <p:nvCxnSpPr>
                <p:cNvPr id="30" name="Elbow Connector 29"/>
                <p:cNvCxnSpPr/>
                <p:nvPr/>
              </p:nvCxnSpPr>
              <p:spPr>
                <a:xfrm rot="16200000" flipV="1">
                  <a:off x="2051730" y="1768662"/>
                  <a:ext cx="752782" cy="391277"/>
                </a:xfrm>
                <a:prstGeom prst="bentConnector3">
                  <a:avLst>
                    <a:gd name="adj1" fmla="val 50000"/>
                  </a:avLst>
                </a:prstGeom>
                <a:ln w="19050">
                  <a:prstDash val="sysDot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Elbow Connector 30"/>
                <p:cNvCxnSpPr/>
                <p:nvPr/>
              </p:nvCxnSpPr>
              <p:spPr>
                <a:xfrm rot="5400000">
                  <a:off x="2051729" y="2990815"/>
                  <a:ext cx="752782" cy="391277"/>
                </a:xfrm>
                <a:prstGeom prst="bentConnector3">
                  <a:avLst>
                    <a:gd name="adj1" fmla="val 50000"/>
                  </a:avLst>
                </a:prstGeom>
                <a:ln w="19050"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Authentication SMS"/>
              <p:cNvGrpSpPr>
                <a:grpSpLocks noChangeAspect="1"/>
              </p:cNvGrpSpPr>
              <p:nvPr/>
            </p:nvGrpSpPr>
            <p:grpSpPr bwMode="auto">
              <a:xfrm>
                <a:off x="2422713" y="2391864"/>
                <a:ext cx="400438" cy="403032"/>
                <a:chOff x="2204" y="2023"/>
                <a:chExt cx="463" cy="466"/>
              </a:xfrm>
            </p:grpSpPr>
            <p:sp>
              <p:nvSpPr>
                <p:cNvPr id="48" name="Freeform 14"/>
                <p:cNvSpPr>
                  <a:spLocks noEditPoints="1"/>
                </p:cNvSpPr>
                <p:nvPr/>
              </p:nvSpPr>
              <p:spPr bwMode="auto">
                <a:xfrm>
                  <a:off x="2204" y="2023"/>
                  <a:ext cx="463" cy="466"/>
                </a:xfrm>
                <a:custGeom>
                  <a:avLst/>
                  <a:gdLst>
                    <a:gd name="T0" fmla="*/ 170 w 193"/>
                    <a:gd name="T1" fmla="*/ 0 h 194"/>
                    <a:gd name="T2" fmla="*/ 26 w 193"/>
                    <a:gd name="T3" fmla="*/ 0 h 194"/>
                    <a:gd name="T4" fmla="*/ 0 w 193"/>
                    <a:gd name="T5" fmla="*/ 26 h 194"/>
                    <a:gd name="T6" fmla="*/ 0 w 193"/>
                    <a:gd name="T7" fmla="*/ 119 h 194"/>
                    <a:gd name="T8" fmla="*/ 26 w 193"/>
                    <a:gd name="T9" fmla="*/ 145 h 194"/>
                    <a:gd name="T10" fmla="*/ 61 w 193"/>
                    <a:gd name="T11" fmla="*/ 145 h 194"/>
                    <a:gd name="T12" fmla="*/ 135 w 193"/>
                    <a:gd name="T13" fmla="*/ 194 h 194"/>
                    <a:gd name="T14" fmla="*/ 118 w 193"/>
                    <a:gd name="T15" fmla="*/ 145 h 194"/>
                    <a:gd name="T16" fmla="*/ 170 w 193"/>
                    <a:gd name="T17" fmla="*/ 145 h 194"/>
                    <a:gd name="T18" fmla="*/ 193 w 193"/>
                    <a:gd name="T19" fmla="*/ 119 h 194"/>
                    <a:gd name="T20" fmla="*/ 193 w 193"/>
                    <a:gd name="T21" fmla="*/ 26 h 194"/>
                    <a:gd name="T22" fmla="*/ 170 w 193"/>
                    <a:gd name="T23" fmla="*/ 0 h 194"/>
                    <a:gd name="T24" fmla="*/ 145 w 193"/>
                    <a:gd name="T25" fmla="*/ 42 h 194"/>
                    <a:gd name="T26" fmla="*/ 141 w 193"/>
                    <a:gd name="T27" fmla="*/ 46 h 194"/>
                    <a:gd name="T28" fmla="*/ 130 w 193"/>
                    <a:gd name="T29" fmla="*/ 46 h 194"/>
                    <a:gd name="T30" fmla="*/ 130 w 193"/>
                    <a:gd name="T31" fmla="*/ 58 h 194"/>
                    <a:gd name="T32" fmla="*/ 129 w 193"/>
                    <a:gd name="T33" fmla="*/ 58 h 194"/>
                    <a:gd name="T34" fmla="*/ 118 w 193"/>
                    <a:gd name="T35" fmla="*/ 58 h 194"/>
                    <a:gd name="T36" fmla="*/ 118 w 193"/>
                    <a:gd name="T37" fmla="*/ 70 h 194"/>
                    <a:gd name="T38" fmla="*/ 110 w 193"/>
                    <a:gd name="T39" fmla="*/ 78 h 194"/>
                    <a:gd name="T40" fmla="*/ 103 w 193"/>
                    <a:gd name="T41" fmla="*/ 113 h 194"/>
                    <a:gd name="T42" fmla="*/ 57 w 193"/>
                    <a:gd name="T43" fmla="*/ 113 h 194"/>
                    <a:gd name="T44" fmla="*/ 57 w 193"/>
                    <a:gd name="T45" fmla="*/ 67 h 194"/>
                    <a:gd name="T46" fmla="*/ 92 w 193"/>
                    <a:gd name="T47" fmla="*/ 60 h 194"/>
                    <a:gd name="T48" fmla="*/ 127 w 193"/>
                    <a:gd name="T49" fmla="*/ 24 h 194"/>
                    <a:gd name="T50" fmla="*/ 146 w 193"/>
                    <a:gd name="T51" fmla="*/ 24 h 194"/>
                    <a:gd name="T52" fmla="*/ 145 w 193"/>
                    <a:gd name="T53" fmla="*/ 42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3" h="194">
                      <a:moveTo>
                        <a:pt x="170" y="0"/>
                      </a:move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1" y="0"/>
                        <a:pt x="0" y="12"/>
                        <a:pt x="0" y="26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133"/>
                        <a:pt x="11" y="145"/>
                        <a:pt x="26" y="145"/>
                      </a:cubicBezTo>
                      <a:cubicBezTo>
                        <a:pt x="61" y="145"/>
                        <a:pt x="61" y="145"/>
                        <a:pt x="61" y="145"/>
                      </a:cubicBezTo>
                      <a:cubicBezTo>
                        <a:pt x="135" y="194"/>
                        <a:pt x="135" y="194"/>
                        <a:pt x="135" y="194"/>
                      </a:cubicBezTo>
                      <a:cubicBezTo>
                        <a:pt x="118" y="145"/>
                        <a:pt x="118" y="145"/>
                        <a:pt x="118" y="145"/>
                      </a:cubicBezTo>
                      <a:cubicBezTo>
                        <a:pt x="170" y="145"/>
                        <a:pt x="170" y="145"/>
                        <a:pt x="170" y="145"/>
                      </a:cubicBezTo>
                      <a:cubicBezTo>
                        <a:pt x="182" y="145"/>
                        <a:pt x="193" y="133"/>
                        <a:pt x="193" y="119"/>
                      </a:cubicBezTo>
                      <a:cubicBezTo>
                        <a:pt x="193" y="26"/>
                        <a:pt x="193" y="26"/>
                        <a:pt x="193" y="26"/>
                      </a:cubicBezTo>
                      <a:cubicBezTo>
                        <a:pt x="193" y="12"/>
                        <a:pt x="182" y="0"/>
                        <a:pt x="170" y="0"/>
                      </a:cubicBezTo>
                      <a:close/>
                      <a:moveTo>
                        <a:pt x="145" y="42"/>
                      </a:moveTo>
                      <a:cubicBezTo>
                        <a:pt x="141" y="46"/>
                        <a:pt x="141" y="46"/>
                        <a:pt x="141" y="46"/>
                      </a:cubicBezTo>
                      <a:cubicBezTo>
                        <a:pt x="130" y="46"/>
                        <a:pt x="130" y="46"/>
                        <a:pt x="130" y="46"/>
                      </a:cubicBezTo>
                      <a:cubicBezTo>
                        <a:pt x="130" y="58"/>
                        <a:pt x="130" y="58"/>
                        <a:pt x="130" y="58"/>
                      </a:cubicBezTo>
                      <a:cubicBezTo>
                        <a:pt x="129" y="58"/>
                        <a:pt x="129" y="58"/>
                        <a:pt x="129" y="58"/>
                      </a:cubicBezTo>
                      <a:cubicBezTo>
                        <a:pt x="118" y="58"/>
                        <a:pt x="118" y="58"/>
                        <a:pt x="118" y="58"/>
                      </a:cubicBezTo>
                      <a:cubicBezTo>
                        <a:pt x="118" y="70"/>
                        <a:pt x="118" y="70"/>
                        <a:pt x="118" y="70"/>
                      </a:cubicBezTo>
                      <a:cubicBezTo>
                        <a:pt x="110" y="78"/>
                        <a:pt x="110" y="78"/>
                        <a:pt x="110" y="78"/>
                      </a:cubicBezTo>
                      <a:cubicBezTo>
                        <a:pt x="115" y="90"/>
                        <a:pt x="112" y="103"/>
                        <a:pt x="103" y="113"/>
                      </a:cubicBezTo>
                      <a:cubicBezTo>
                        <a:pt x="90" y="126"/>
                        <a:pt x="69" y="126"/>
                        <a:pt x="57" y="113"/>
                      </a:cubicBezTo>
                      <a:cubicBezTo>
                        <a:pt x="44" y="100"/>
                        <a:pt x="44" y="80"/>
                        <a:pt x="57" y="67"/>
                      </a:cubicBezTo>
                      <a:cubicBezTo>
                        <a:pt x="66" y="57"/>
                        <a:pt x="80" y="55"/>
                        <a:pt x="92" y="60"/>
                      </a:cubicBezTo>
                      <a:cubicBezTo>
                        <a:pt x="127" y="24"/>
                        <a:pt x="127" y="24"/>
                        <a:pt x="127" y="24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lnTo>
                        <a:pt x="145" y="4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9" name="Freeform 15"/>
                <p:cNvSpPr>
                  <a:spLocks/>
                </p:cNvSpPr>
                <p:nvPr/>
              </p:nvSpPr>
              <p:spPr bwMode="auto">
                <a:xfrm>
                  <a:off x="2352" y="2232"/>
                  <a:ext cx="48" cy="48"/>
                </a:xfrm>
                <a:custGeom>
                  <a:avLst/>
                  <a:gdLst>
                    <a:gd name="T0" fmla="*/ 4 w 20"/>
                    <a:gd name="T1" fmla="*/ 4 h 20"/>
                    <a:gd name="T2" fmla="*/ 4 w 20"/>
                    <a:gd name="T3" fmla="*/ 17 h 20"/>
                    <a:gd name="T4" fmla="*/ 17 w 20"/>
                    <a:gd name="T5" fmla="*/ 17 h 20"/>
                    <a:gd name="T6" fmla="*/ 17 w 20"/>
                    <a:gd name="T7" fmla="*/ 4 h 20"/>
                    <a:gd name="T8" fmla="*/ 4 w 20"/>
                    <a:gd name="T9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4" y="4"/>
                      </a:moveTo>
                      <a:cubicBezTo>
                        <a:pt x="0" y="7"/>
                        <a:pt x="0" y="13"/>
                        <a:pt x="4" y="17"/>
                      </a:cubicBezTo>
                      <a:cubicBezTo>
                        <a:pt x="8" y="20"/>
                        <a:pt x="13" y="20"/>
                        <a:pt x="17" y="17"/>
                      </a:cubicBezTo>
                      <a:cubicBezTo>
                        <a:pt x="20" y="13"/>
                        <a:pt x="20" y="7"/>
                        <a:pt x="17" y="4"/>
                      </a:cubicBezTo>
                      <a:cubicBezTo>
                        <a:pt x="13" y="0"/>
                        <a:pt x="8" y="0"/>
                        <a:pt x="4" y="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32" name="Right Arrow 31"/>
            <p:cNvSpPr/>
            <p:nvPr/>
          </p:nvSpPr>
          <p:spPr>
            <a:xfrm>
              <a:off x="2913775" y="1227921"/>
              <a:ext cx="305162" cy="151154"/>
            </a:xfrm>
            <a:prstGeom prst="rightArrow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sz="2667" dirty="0" err="1"/>
            </a:p>
          </p:txBody>
        </p:sp>
        <p:sp>
          <p:nvSpPr>
            <p:cNvPr id="33" name="Right Arrow 32"/>
            <p:cNvSpPr/>
            <p:nvPr/>
          </p:nvSpPr>
          <p:spPr>
            <a:xfrm flipH="1">
              <a:off x="2913775" y="1366420"/>
              <a:ext cx="305160" cy="151154"/>
            </a:xfrm>
            <a:prstGeom prst="rightArrow">
              <a:avLst/>
            </a:prstGeom>
            <a:no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sz="2667" dirty="0" err="1"/>
            </a:p>
          </p:txBody>
        </p:sp>
        <p:grpSp>
          <p:nvGrpSpPr>
            <p:cNvPr id="34" name="Data"/>
            <p:cNvGrpSpPr/>
            <p:nvPr/>
          </p:nvGrpSpPr>
          <p:grpSpPr>
            <a:xfrm>
              <a:off x="3314213" y="1046120"/>
              <a:ext cx="365919" cy="563243"/>
              <a:chOff x="3314213" y="1046120"/>
              <a:chExt cx="365919" cy="563243"/>
            </a:xfrm>
          </p:grpSpPr>
          <p:sp>
            <p:nvSpPr>
              <p:cNvPr id="35" name="Freeform 64"/>
              <p:cNvSpPr>
                <a:spLocks/>
              </p:cNvSpPr>
              <p:nvPr/>
            </p:nvSpPr>
            <p:spPr bwMode="auto">
              <a:xfrm>
                <a:off x="3314213" y="1447438"/>
                <a:ext cx="365919" cy="161925"/>
              </a:xfrm>
              <a:custGeom>
                <a:avLst/>
                <a:gdLst>
                  <a:gd name="T0" fmla="*/ 0 w 194"/>
                  <a:gd name="T1" fmla="*/ 0 h 86"/>
                  <a:gd name="T2" fmla="*/ 3 w 194"/>
                  <a:gd name="T3" fmla="*/ 1 h 86"/>
                  <a:gd name="T4" fmla="*/ 97 w 194"/>
                  <a:gd name="T5" fmla="*/ 17 h 86"/>
                  <a:gd name="T6" fmla="*/ 191 w 194"/>
                  <a:gd name="T7" fmla="*/ 1 h 86"/>
                  <a:gd name="T8" fmla="*/ 194 w 194"/>
                  <a:gd name="T9" fmla="*/ 0 h 86"/>
                  <a:gd name="T10" fmla="*/ 194 w 194"/>
                  <a:gd name="T11" fmla="*/ 60 h 86"/>
                  <a:gd name="T12" fmla="*/ 194 w 194"/>
                  <a:gd name="T13" fmla="*/ 60 h 86"/>
                  <a:gd name="T14" fmla="*/ 97 w 194"/>
                  <a:gd name="T15" fmla="*/ 86 h 86"/>
                  <a:gd name="T16" fmla="*/ 0 w 194"/>
                  <a:gd name="T17" fmla="*/ 60 h 86"/>
                  <a:gd name="T18" fmla="*/ 0 w 194"/>
                  <a:gd name="T19" fmla="*/ 60 h 86"/>
                  <a:gd name="T20" fmla="*/ 0 w 19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6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1" y="11"/>
                      <a:pt x="56" y="17"/>
                      <a:pt x="97" y="17"/>
                    </a:cubicBezTo>
                    <a:cubicBezTo>
                      <a:pt x="138" y="17"/>
                      <a:pt x="173" y="11"/>
                      <a:pt x="191" y="1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74"/>
                      <a:pt x="150" y="86"/>
                      <a:pt x="97" y="86"/>
                    </a:cubicBezTo>
                    <a:cubicBezTo>
                      <a:pt x="43" y="86"/>
                      <a:pt x="0" y="74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65"/>
              <p:cNvSpPr>
                <a:spLocks/>
              </p:cNvSpPr>
              <p:nvPr/>
            </p:nvSpPr>
            <p:spPr bwMode="auto">
              <a:xfrm>
                <a:off x="3314213" y="1298213"/>
                <a:ext cx="365919" cy="162719"/>
              </a:xfrm>
              <a:custGeom>
                <a:avLst/>
                <a:gdLst>
                  <a:gd name="T0" fmla="*/ 0 w 194"/>
                  <a:gd name="T1" fmla="*/ 0 h 86"/>
                  <a:gd name="T2" fmla="*/ 3 w 194"/>
                  <a:gd name="T3" fmla="*/ 1 h 86"/>
                  <a:gd name="T4" fmla="*/ 97 w 194"/>
                  <a:gd name="T5" fmla="*/ 17 h 86"/>
                  <a:gd name="T6" fmla="*/ 191 w 194"/>
                  <a:gd name="T7" fmla="*/ 1 h 86"/>
                  <a:gd name="T8" fmla="*/ 194 w 194"/>
                  <a:gd name="T9" fmla="*/ 0 h 86"/>
                  <a:gd name="T10" fmla="*/ 194 w 194"/>
                  <a:gd name="T11" fmla="*/ 59 h 86"/>
                  <a:gd name="T12" fmla="*/ 194 w 194"/>
                  <a:gd name="T13" fmla="*/ 59 h 86"/>
                  <a:gd name="T14" fmla="*/ 97 w 194"/>
                  <a:gd name="T15" fmla="*/ 86 h 86"/>
                  <a:gd name="T16" fmla="*/ 0 w 194"/>
                  <a:gd name="T17" fmla="*/ 59 h 86"/>
                  <a:gd name="T18" fmla="*/ 0 w 194"/>
                  <a:gd name="T19" fmla="*/ 59 h 86"/>
                  <a:gd name="T20" fmla="*/ 0 w 194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6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1" y="10"/>
                      <a:pt x="56" y="17"/>
                      <a:pt x="97" y="17"/>
                    </a:cubicBezTo>
                    <a:cubicBezTo>
                      <a:pt x="138" y="17"/>
                      <a:pt x="173" y="10"/>
                      <a:pt x="191" y="1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59"/>
                      <a:pt x="194" y="59"/>
                      <a:pt x="194" y="59"/>
                    </a:cubicBezTo>
                    <a:cubicBezTo>
                      <a:pt x="194" y="59"/>
                      <a:pt x="194" y="59"/>
                      <a:pt x="194" y="59"/>
                    </a:cubicBezTo>
                    <a:cubicBezTo>
                      <a:pt x="194" y="74"/>
                      <a:pt x="151" y="86"/>
                      <a:pt x="97" y="86"/>
                    </a:cubicBezTo>
                    <a:cubicBezTo>
                      <a:pt x="44" y="86"/>
                      <a:pt x="0" y="74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66"/>
              <p:cNvSpPr>
                <a:spLocks/>
              </p:cNvSpPr>
              <p:nvPr/>
            </p:nvSpPr>
            <p:spPr bwMode="auto">
              <a:xfrm>
                <a:off x="3314213" y="1148987"/>
                <a:ext cx="365919" cy="164306"/>
              </a:xfrm>
              <a:custGeom>
                <a:avLst/>
                <a:gdLst>
                  <a:gd name="T0" fmla="*/ 0 w 194"/>
                  <a:gd name="T1" fmla="*/ 0 h 87"/>
                  <a:gd name="T2" fmla="*/ 3 w 194"/>
                  <a:gd name="T3" fmla="*/ 2 h 87"/>
                  <a:gd name="T4" fmla="*/ 97 w 194"/>
                  <a:gd name="T5" fmla="*/ 17 h 87"/>
                  <a:gd name="T6" fmla="*/ 191 w 194"/>
                  <a:gd name="T7" fmla="*/ 2 h 87"/>
                  <a:gd name="T8" fmla="*/ 194 w 194"/>
                  <a:gd name="T9" fmla="*/ 0 h 87"/>
                  <a:gd name="T10" fmla="*/ 194 w 194"/>
                  <a:gd name="T11" fmla="*/ 60 h 87"/>
                  <a:gd name="T12" fmla="*/ 194 w 194"/>
                  <a:gd name="T13" fmla="*/ 60 h 87"/>
                  <a:gd name="T14" fmla="*/ 97 w 194"/>
                  <a:gd name="T15" fmla="*/ 87 h 87"/>
                  <a:gd name="T16" fmla="*/ 0 w 194"/>
                  <a:gd name="T17" fmla="*/ 60 h 87"/>
                  <a:gd name="T18" fmla="*/ 0 w 194"/>
                  <a:gd name="T19" fmla="*/ 60 h 87"/>
                  <a:gd name="T20" fmla="*/ 0 w 194"/>
                  <a:gd name="T2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87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1" y="11"/>
                      <a:pt x="56" y="17"/>
                      <a:pt x="97" y="17"/>
                    </a:cubicBezTo>
                    <a:cubicBezTo>
                      <a:pt x="138" y="17"/>
                      <a:pt x="173" y="11"/>
                      <a:pt x="191" y="2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60"/>
                      <a:pt x="194" y="60"/>
                      <a:pt x="194" y="60"/>
                    </a:cubicBezTo>
                    <a:cubicBezTo>
                      <a:pt x="194" y="75"/>
                      <a:pt x="151" y="87"/>
                      <a:pt x="97" y="87"/>
                    </a:cubicBezTo>
                    <a:cubicBezTo>
                      <a:pt x="44" y="87"/>
                      <a:pt x="0" y="75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Oval 67"/>
              <p:cNvSpPr>
                <a:spLocks noChangeArrowheads="1"/>
              </p:cNvSpPr>
              <p:nvPr/>
            </p:nvSpPr>
            <p:spPr bwMode="auto">
              <a:xfrm>
                <a:off x="3314213" y="1046120"/>
                <a:ext cx="365919" cy="111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3" name="Cell"/>
            <p:cNvGrpSpPr/>
            <p:nvPr/>
          </p:nvGrpSpPr>
          <p:grpSpPr>
            <a:xfrm>
              <a:off x="2407525" y="3633979"/>
              <a:ext cx="263575" cy="423003"/>
              <a:chOff x="3218937" y="3740904"/>
              <a:chExt cx="315095" cy="50568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218937" y="3740904"/>
                <a:ext cx="315095" cy="5056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800"/>
                  </a:spcBef>
                </a:pPr>
                <a:endParaRPr lang="en-US" sz="2667" dirty="0" err="1"/>
              </a:p>
            </p:txBody>
          </p:sp>
          <p:grpSp>
            <p:nvGrpSpPr>
              <p:cNvPr id="41" name="Cell"/>
              <p:cNvGrpSpPr>
                <a:grpSpLocks noChangeAspect="1"/>
              </p:cNvGrpSpPr>
              <p:nvPr/>
            </p:nvGrpSpPr>
            <p:grpSpPr bwMode="auto">
              <a:xfrm>
                <a:off x="3256144" y="3769444"/>
                <a:ext cx="240680" cy="448604"/>
                <a:chOff x="2562" y="1129"/>
                <a:chExt cx="529" cy="986"/>
              </a:xfrm>
            </p:grpSpPr>
            <p:sp>
              <p:nvSpPr>
                <p:cNvPr id="43" name="Freeform 9"/>
                <p:cNvSpPr>
                  <a:spLocks noEditPoints="1"/>
                </p:cNvSpPr>
                <p:nvPr/>
              </p:nvSpPr>
              <p:spPr bwMode="auto">
                <a:xfrm>
                  <a:off x="2562" y="1129"/>
                  <a:ext cx="529" cy="986"/>
                </a:xfrm>
                <a:custGeom>
                  <a:avLst/>
                  <a:gdLst>
                    <a:gd name="T0" fmla="*/ 188 w 222"/>
                    <a:gd name="T1" fmla="*/ 381 h 414"/>
                    <a:gd name="T2" fmla="*/ 183 w 222"/>
                    <a:gd name="T3" fmla="*/ 384 h 414"/>
                    <a:gd name="T4" fmla="*/ 187 w 222"/>
                    <a:gd name="T5" fmla="*/ 389 h 414"/>
                    <a:gd name="T6" fmla="*/ 191 w 222"/>
                    <a:gd name="T7" fmla="*/ 383 h 414"/>
                    <a:gd name="T8" fmla="*/ 188 w 222"/>
                    <a:gd name="T9" fmla="*/ 381 h 414"/>
                    <a:gd name="T10" fmla="*/ 183 w 222"/>
                    <a:gd name="T11" fmla="*/ 384 h 414"/>
                    <a:gd name="T12" fmla="*/ 187 w 222"/>
                    <a:gd name="T13" fmla="*/ 389 h 414"/>
                    <a:gd name="T14" fmla="*/ 191 w 222"/>
                    <a:gd name="T15" fmla="*/ 383 h 414"/>
                    <a:gd name="T16" fmla="*/ 10 w 222"/>
                    <a:gd name="T17" fmla="*/ 0 h 414"/>
                    <a:gd name="T18" fmla="*/ 0 w 222"/>
                    <a:gd name="T19" fmla="*/ 404 h 414"/>
                    <a:gd name="T20" fmla="*/ 212 w 222"/>
                    <a:gd name="T21" fmla="*/ 414 h 414"/>
                    <a:gd name="T22" fmla="*/ 222 w 222"/>
                    <a:gd name="T23" fmla="*/ 9 h 414"/>
                    <a:gd name="T24" fmla="*/ 44 w 222"/>
                    <a:gd name="T25" fmla="*/ 389 h 414"/>
                    <a:gd name="T26" fmla="*/ 38 w 222"/>
                    <a:gd name="T27" fmla="*/ 394 h 414"/>
                    <a:gd name="T28" fmla="*/ 26 w 222"/>
                    <a:gd name="T29" fmla="*/ 387 h 414"/>
                    <a:gd name="T30" fmla="*/ 38 w 222"/>
                    <a:gd name="T31" fmla="*/ 381 h 414"/>
                    <a:gd name="T32" fmla="*/ 44 w 222"/>
                    <a:gd name="T33" fmla="*/ 385 h 414"/>
                    <a:gd name="T34" fmla="*/ 44 w 222"/>
                    <a:gd name="T35" fmla="*/ 389 h 414"/>
                    <a:gd name="T36" fmla="*/ 104 w 222"/>
                    <a:gd name="T37" fmla="*/ 394 h 414"/>
                    <a:gd name="T38" fmla="*/ 110 w 222"/>
                    <a:gd name="T39" fmla="*/ 389 h 414"/>
                    <a:gd name="T40" fmla="*/ 110 w 222"/>
                    <a:gd name="T41" fmla="*/ 394 h 414"/>
                    <a:gd name="T42" fmla="*/ 104 w 222"/>
                    <a:gd name="T43" fmla="*/ 388 h 414"/>
                    <a:gd name="T44" fmla="*/ 110 w 222"/>
                    <a:gd name="T45" fmla="*/ 382 h 414"/>
                    <a:gd name="T46" fmla="*/ 110 w 222"/>
                    <a:gd name="T47" fmla="*/ 388 h 414"/>
                    <a:gd name="T48" fmla="*/ 110 w 222"/>
                    <a:gd name="T49" fmla="*/ 394 h 414"/>
                    <a:gd name="T50" fmla="*/ 118 w 222"/>
                    <a:gd name="T51" fmla="*/ 389 h 414"/>
                    <a:gd name="T52" fmla="*/ 118 w 222"/>
                    <a:gd name="T53" fmla="*/ 396 h 414"/>
                    <a:gd name="T54" fmla="*/ 110 w 222"/>
                    <a:gd name="T55" fmla="*/ 388 h 414"/>
                    <a:gd name="T56" fmla="*/ 118 w 222"/>
                    <a:gd name="T57" fmla="*/ 381 h 414"/>
                    <a:gd name="T58" fmla="*/ 118 w 222"/>
                    <a:gd name="T59" fmla="*/ 388 h 414"/>
                    <a:gd name="T60" fmla="*/ 187 w 222"/>
                    <a:gd name="T61" fmla="*/ 392 h 414"/>
                    <a:gd name="T62" fmla="*/ 184 w 222"/>
                    <a:gd name="T63" fmla="*/ 391 h 414"/>
                    <a:gd name="T64" fmla="*/ 178 w 222"/>
                    <a:gd name="T65" fmla="*/ 396 h 414"/>
                    <a:gd name="T66" fmla="*/ 177 w 222"/>
                    <a:gd name="T67" fmla="*/ 393 h 414"/>
                    <a:gd name="T68" fmla="*/ 178 w 222"/>
                    <a:gd name="T69" fmla="*/ 392 h 414"/>
                    <a:gd name="T70" fmla="*/ 178 w 222"/>
                    <a:gd name="T71" fmla="*/ 392 h 414"/>
                    <a:gd name="T72" fmla="*/ 179 w 222"/>
                    <a:gd name="T73" fmla="*/ 391 h 414"/>
                    <a:gd name="T74" fmla="*/ 181 w 222"/>
                    <a:gd name="T75" fmla="*/ 384 h 414"/>
                    <a:gd name="T76" fmla="*/ 189 w 222"/>
                    <a:gd name="T77" fmla="*/ 379 h 414"/>
                    <a:gd name="T78" fmla="*/ 193 w 222"/>
                    <a:gd name="T79" fmla="*/ 387 h 414"/>
                    <a:gd name="T80" fmla="*/ 20 w 222"/>
                    <a:gd name="T81" fmla="*/ 360 h 414"/>
                    <a:gd name="T82" fmla="*/ 202 w 222"/>
                    <a:gd name="T83" fmla="*/ 50 h 414"/>
                    <a:gd name="T84" fmla="*/ 202 w 222"/>
                    <a:gd name="T85" fmla="*/ 360 h 414"/>
                    <a:gd name="T86" fmla="*/ 187 w 222"/>
                    <a:gd name="T87" fmla="*/ 381 h 414"/>
                    <a:gd name="T88" fmla="*/ 186 w 222"/>
                    <a:gd name="T89" fmla="*/ 389 h 414"/>
                    <a:gd name="T90" fmla="*/ 192 w 222"/>
                    <a:gd name="T91" fmla="*/ 386 h 414"/>
                    <a:gd name="T92" fmla="*/ 188 w 222"/>
                    <a:gd name="T93" fmla="*/ 381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22" h="414">
                      <a:moveTo>
                        <a:pt x="191" y="383"/>
                      </a:moveTo>
                      <a:cubicBezTo>
                        <a:pt x="190" y="382"/>
                        <a:pt x="190" y="381"/>
                        <a:pt x="188" y="381"/>
                      </a:cubicBezTo>
                      <a:cubicBezTo>
                        <a:pt x="187" y="381"/>
                        <a:pt x="187" y="381"/>
                        <a:pt x="187" y="381"/>
                      </a:cubicBezTo>
                      <a:cubicBezTo>
                        <a:pt x="185" y="381"/>
                        <a:pt x="184" y="382"/>
                        <a:pt x="183" y="384"/>
                      </a:cubicBezTo>
                      <a:cubicBezTo>
                        <a:pt x="182" y="386"/>
                        <a:pt x="184" y="389"/>
                        <a:pt x="186" y="389"/>
                      </a:cubicBezTo>
                      <a:cubicBezTo>
                        <a:pt x="187" y="389"/>
                        <a:pt x="187" y="389"/>
                        <a:pt x="187" y="389"/>
                      </a:cubicBezTo>
                      <a:cubicBezTo>
                        <a:pt x="189" y="389"/>
                        <a:pt x="191" y="388"/>
                        <a:pt x="192" y="386"/>
                      </a:cubicBezTo>
                      <a:cubicBezTo>
                        <a:pt x="192" y="385"/>
                        <a:pt x="192" y="384"/>
                        <a:pt x="191" y="383"/>
                      </a:cubicBezTo>
                      <a:close/>
                      <a:moveTo>
                        <a:pt x="191" y="383"/>
                      </a:moveTo>
                      <a:cubicBezTo>
                        <a:pt x="190" y="382"/>
                        <a:pt x="190" y="381"/>
                        <a:pt x="188" y="381"/>
                      </a:cubicBezTo>
                      <a:cubicBezTo>
                        <a:pt x="187" y="381"/>
                        <a:pt x="187" y="381"/>
                        <a:pt x="187" y="381"/>
                      </a:cubicBezTo>
                      <a:cubicBezTo>
                        <a:pt x="185" y="381"/>
                        <a:pt x="184" y="382"/>
                        <a:pt x="183" y="384"/>
                      </a:cubicBezTo>
                      <a:cubicBezTo>
                        <a:pt x="182" y="386"/>
                        <a:pt x="184" y="389"/>
                        <a:pt x="186" y="389"/>
                      </a:cubicBezTo>
                      <a:cubicBezTo>
                        <a:pt x="187" y="389"/>
                        <a:pt x="187" y="389"/>
                        <a:pt x="187" y="389"/>
                      </a:cubicBezTo>
                      <a:cubicBezTo>
                        <a:pt x="189" y="389"/>
                        <a:pt x="191" y="388"/>
                        <a:pt x="192" y="386"/>
                      </a:cubicBezTo>
                      <a:cubicBezTo>
                        <a:pt x="192" y="385"/>
                        <a:pt x="192" y="384"/>
                        <a:pt x="191" y="383"/>
                      </a:cubicBezTo>
                      <a:close/>
                      <a:moveTo>
                        <a:pt x="212" y="0"/>
                      </a:moveTo>
                      <a:cubicBezTo>
                        <a:pt x="212" y="0"/>
                        <a:pt x="212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04"/>
                        <a:pt x="0" y="404"/>
                        <a:pt x="0" y="404"/>
                      </a:cubicBezTo>
                      <a:cubicBezTo>
                        <a:pt x="0" y="410"/>
                        <a:pt x="4" y="414"/>
                        <a:pt x="10" y="414"/>
                      </a:cubicBezTo>
                      <a:cubicBezTo>
                        <a:pt x="10" y="414"/>
                        <a:pt x="10" y="414"/>
                        <a:pt x="212" y="414"/>
                      </a:cubicBezTo>
                      <a:cubicBezTo>
                        <a:pt x="217" y="414"/>
                        <a:pt x="222" y="410"/>
                        <a:pt x="222" y="404"/>
                      </a:cubicBezTo>
                      <a:cubicBezTo>
                        <a:pt x="222" y="9"/>
                        <a:pt x="222" y="9"/>
                        <a:pt x="222" y="9"/>
                      </a:cubicBezTo>
                      <a:cubicBezTo>
                        <a:pt x="222" y="4"/>
                        <a:pt x="217" y="0"/>
                        <a:pt x="212" y="0"/>
                      </a:cubicBezTo>
                      <a:close/>
                      <a:moveTo>
                        <a:pt x="44" y="389"/>
                      </a:moveTo>
                      <a:cubicBezTo>
                        <a:pt x="32" y="389"/>
                        <a:pt x="32" y="389"/>
                        <a:pt x="32" y="389"/>
                      </a:cubicBezTo>
                      <a:cubicBezTo>
                        <a:pt x="38" y="394"/>
                        <a:pt x="38" y="394"/>
                        <a:pt x="38" y="394"/>
                      </a:cubicBezTo>
                      <a:cubicBezTo>
                        <a:pt x="33" y="394"/>
                        <a:pt x="33" y="394"/>
                        <a:pt x="33" y="394"/>
                      </a:cubicBezTo>
                      <a:cubicBezTo>
                        <a:pt x="26" y="387"/>
                        <a:pt x="26" y="387"/>
                        <a:pt x="26" y="387"/>
                      </a:cubicBezTo>
                      <a:cubicBezTo>
                        <a:pt x="33" y="381"/>
                        <a:pt x="33" y="381"/>
                        <a:pt x="33" y="381"/>
                      </a:cubicBezTo>
                      <a:cubicBezTo>
                        <a:pt x="38" y="381"/>
                        <a:pt x="38" y="381"/>
                        <a:pt x="38" y="381"/>
                      </a:cubicBezTo>
                      <a:cubicBezTo>
                        <a:pt x="32" y="385"/>
                        <a:pt x="32" y="385"/>
                        <a:pt x="32" y="385"/>
                      </a:cubicBezTo>
                      <a:cubicBezTo>
                        <a:pt x="44" y="385"/>
                        <a:pt x="44" y="385"/>
                        <a:pt x="44" y="385"/>
                      </a:cubicBezTo>
                      <a:cubicBezTo>
                        <a:pt x="44" y="389"/>
                        <a:pt x="44" y="389"/>
                        <a:pt x="44" y="389"/>
                      </a:cubicBezTo>
                      <a:cubicBezTo>
                        <a:pt x="44" y="389"/>
                        <a:pt x="44" y="389"/>
                        <a:pt x="44" y="389"/>
                      </a:cubicBezTo>
                      <a:close/>
                      <a:moveTo>
                        <a:pt x="110" y="394"/>
                      </a:moveTo>
                      <a:cubicBezTo>
                        <a:pt x="104" y="394"/>
                        <a:pt x="104" y="394"/>
                        <a:pt x="104" y="394"/>
                      </a:cubicBezTo>
                      <a:cubicBezTo>
                        <a:pt x="104" y="389"/>
                        <a:pt x="104" y="389"/>
                        <a:pt x="104" y="389"/>
                      </a:cubicBezTo>
                      <a:cubicBezTo>
                        <a:pt x="110" y="389"/>
                        <a:pt x="110" y="389"/>
                        <a:pt x="110" y="389"/>
                      </a:cubicBezTo>
                      <a:cubicBezTo>
                        <a:pt x="110" y="394"/>
                        <a:pt x="110" y="394"/>
                        <a:pt x="110" y="394"/>
                      </a:cubicBezTo>
                      <a:cubicBezTo>
                        <a:pt x="110" y="394"/>
                        <a:pt x="110" y="394"/>
                        <a:pt x="110" y="394"/>
                      </a:cubicBezTo>
                      <a:close/>
                      <a:moveTo>
                        <a:pt x="110" y="388"/>
                      </a:moveTo>
                      <a:cubicBezTo>
                        <a:pt x="104" y="388"/>
                        <a:pt x="104" y="388"/>
                        <a:pt x="104" y="388"/>
                      </a:cubicBezTo>
                      <a:cubicBezTo>
                        <a:pt x="104" y="383"/>
                        <a:pt x="104" y="383"/>
                        <a:pt x="104" y="383"/>
                      </a:cubicBezTo>
                      <a:cubicBezTo>
                        <a:pt x="110" y="382"/>
                        <a:pt x="110" y="382"/>
                        <a:pt x="110" y="382"/>
                      </a:cubicBezTo>
                      <a:cubicBezTo>
                        <a:pt x="110" y="388"/>
                        <a:pt x="110" y="388"/>
                        <a:pt x="110" y="388"/>
                      </a:cubicBezTo>
                      <a:cubicBezTo>
                        <a:pt x="110" y="388"/>
                        <a:pt x="110" y="388"/>
                        <a:pt x="110" y="388"/>
                      </a:cubicBezTo>
                      <a:close/>
                      <a:moveTo>
                        <a:pt x="118" y="396"/>
                      </a:moveTo>
                      <a:cubicBezTo>
                        <a:pt x="110" y="394"/>
                        <a:pt x="110" y="394"/>
                        <a:pt x="110" y="394"/>
                      </a:cubicBezTo>
                      <a:cubicBezTo>
                        <a:pt x="110" y="389"/>
                        <a:pt x="110" y="389"/>
                        <a:pt x="110" y="389"/>
                      </a:cubicBezTo>
                      <a:cubicBezTo>
                        <a:pt x="118" y="389"/>
                        <a:pt x="118" y="389"/>
                        <a:pt x="118" y="389"/>
                      </a:cubicBezTo>
                      <a:cubicBezTo>
                        <a:pt x="118" y="396"/>
                        <a:pt x="118" y="396"/>
                        <a:pt x="118" y="396"/>
                      </a:cubicBezTo>
                      <a:cubicBezTo>
                        <a:pt x="118" y="396"/>
                        <a:pt x="118" y="396"/>
                        <a:pt x="118" y="396"/>
                      </a:cubicBezTo>
                      <a:close/>
                      <a:moveTo>
                        <a:pt x="118" y="388"/>
                      </a:moveTo>
                      <a:cubicBezTo>
                        <a:pt x="110" y="388"/>
                        <a:pt x="110" y="388"/>
                        <a:pt x="110" y="388"/>
                      </a:cubicBezTo>
                      <a:cubicBezTo>
                        <a:pt x="110" y="382"/>
                        <a:pt x="110" y="382"/>
                        <a:pt x="110" y="382"/>
                      </a:cubicBezTo>
                      <a:cubicBezTo>
                        <a:pt x="118" y="381"/>
                        <a:pt x="118" y="381"/>
                        <a:pt x="118" y="381"/>
                      </a:cubicBezTo>
                      <a:cubicBezTo>
                        <a:pt x="118" y="388"/>
                        <a:pt x="118" y="388"/>
                        <a:pt x="118" y="388"/>
                      </a:cubicBezTo>
                      <a:cubicBezTo>
                        <a:pt x="118" y="388"/>
                        <a:pt x="118" y="388"/>
                        <a:pt x="118" y="388"/>
                      </a:cubicBezTo>
                      <a:close/>
                      <a:moveTo>
                        <a:pt x="193" y="387"/>
                      </a:moveTo>
                      <a:cubicBezTo>
                        <a:pt x="193" y="389"/>
                        <a:pt x="190" y="392"/>
                        <a:pt x="187" y="392"/>
                      </a:cubicBezTo>
                      <a:cubicBezTo>
                        <a:pt x="187" y="392"/>
                        <a:pt x="186" y="391"/>
                        <a:pt x="186" y="391"/>
                      </a:cubicBezTo>
                      <a:cubicBezTo>
                        <a:pt x="185" y="391"/>
                        <a:pt x="185" y="391"/>
                        <a:pt x="184" y="391"/>
                      </a:cubicBezTo>
                      <a:cubicBezTo>
                        <a:pt x="184" y="391"/>
                        <a:pt x="184" y="391"/>
                        <a:pt x="179" y="395"/>
                      </a:cubicBezTo>
                      <a:cubicBezTo>
                        <a:pt x="179" y="396"/>
                        <a:pt x="179" y="396"/>
                        <a:pt x="178" y="396"/>
                      </a:cubicBezTo>
                      <a:cubicBezTo>
                        <a:pt x="178" y="396"/>
                        <a:pt x="178" y="396"/>
                        <a:pt x="177" y="395"/>
                      </a:cubicBezTo>
                      <a:cubicBezTo>
                        <a:pt x="176" y="395"/>
                        <a:pt x="176" y="394"/>
                        <a:pt x="177" y="393"/>
                      </a:cubicBezTo>
                      <a:cubicBezTo>
                        <a:pt x="177" y="393"/>
                        <a:pt x="177" y="393"/>
                        <a:pt x="177" y="393"/>
                      </a:cubicBezTo>
                      <a:cubicBezTo>
                        <a:pt x="177" y="393"/>
                        <a:pt x="177" y="393"/>
                        <a:pt x="178" y="392"/>
                      </a:cubicBezTo>
                      <a:cubicBezTo>
                        <a:pt x="178" y="392"/>
                        <a:pt x="178" y="392"/>
                        <a:pt x="178" y="392"/>
                      </a:cubicBezTo>
                      <a:cubicBezTo>
                        <a:pt x="178" y="392"/>
                        <a:pt x="178" y="392"/>
                        <a:pt x="178" y="392"/>
                      </a:cubicBezTo>
                      <a:cubicBezTo>
                        <a:pt x="178" y="392"/>
                        <a:pt x="178" y="392"/>
                        <a:pt x="178" y="392"/>
                      </a:cubicBezTo>
                      <a:cubicBezTo>
                        <a:pt x="179" y="392"/>
                        <a:pt x="179" y="391"/>
                        <a:pt x="179" y="391"/>
                      </a:cubicBezTo>
                      <a:cubicBezTo>
                        <a:pt x="182" y="388"/>
                        <a:pt x="182" y="388"/>
                        <a:pt x="182" y="388"/>
                      </a:cubicBezTo>
                      <a:cubicBezTo>
                        <a:pt x="181" y="387"/>
                        <a:pt x="181" y="385"/>
                        <a:pt x="181" y="384"/>
                      </a:cubicBezTo>
                      <a:cubicBezTo>
                        <a:pt x="182" y="381"/>
                        <a:pt x="184" y="379"/>
                        <a:pt x="187" y="379"/>
                      </a:cubicBezTo>
                      <a:cubicBezTo>
                        <a:pt x="188" y="379"/>
                        <a:pt x="188" y="379"/>
                        <a:pt x="189" y="379"/>
                      </a:cubicBezTo>
                      <a:cubicBezTo>
                        <a:pt x="190" y="379"/>
                        <a:pt x="192" y="380"/>
                        <a:pt x="193" y="382"/>
                      </a:cubicBezTo>
                      <a:cubicBezTo>
                        <a:pt x="194" y="383"/>
                        <a:pt x="194" y="385"/>
                        <a:pt x="193" y="387"/>
                      </a:cubicBezTo>
                      <a:close/>
                      <a:moveTo>
                        <a:pt x="202" y="360"/>
                      </a:moveTo>
                      <a:cubicBezTo>
                        <a:pt x="20" y="360"/>
                        <a:pt x="20" y="360"/>
                        <a:pt x="20" y="360"/>
                      </a:cubicBezTo>
                      <a:cubicBezTo>
                        <a:pt x="20" y="50"/>
                        <a:pt x="20" y="50"/>
                        <a:pt x="20" y="50"/>
                      </a:cubicBezTo>
                      <a:cubicBezTo>
                        <a:pt x="202" y="50"/>
                        <a:pt x="202" y="50"/>
                        <a:pt x="202" y="50"/>
                      </a:cubicBezTo>
                      <a:cubicBezTo>
                        <a:pt x="202" y="360"/>
                        <a:pt x="202" y="360"/>
                        <a:pt x="202" y="360"/>
                      </a:cubicBezTo>
                      <a:cubicBezTo>
                        <a:pt x="202" y="360"/>
                        <a:pt x="202" y="360"/>
                        <a:pt x="202" y="360"/>
                      </a:cubicBezTo>
                      <a:close/>
                      <a:moveTo>
                        <a:pt x="188" y="381"/>
                      </a:moveTo>
                      <a:cubicBezTo>
                        <a:pt x="187" y="381"/>
                        <a:pt x="187" y="381"/>
                        <a:pt x="187" y="381"/>
                      </a:cubicBezTo>
                      <a:cubicBezTo>
                        <a:pt x="185" y="381"/>
                        <a:pt x="184" y="382"/>
                        <a:pt x="183" y="384"/>
                      </a:cubicBezTo>
                      <a:cubicBezTo>
                        <a:pt x="182" y="386"/>
                        <a:pt x="184" y="389"/>
                        <a:pt x="186" y="389"/>
                      </a:cubicBezTo>
                      <a:cubicBezTo>
                        <a:pt x="187" y="389"/>
                        <a:pt x="187" y="389"/>
                        <a:pt x="187" y="389"/>
                      </a:cubicBezTo>
                      <a:cubicBezTo>
                        <a:pt x="189" y="389"/>
                        <a:pt x="191" y="388"/>
                        <a:pt x="192" y="386"/>
                      </a:cubicBezTo>
                      <a:cubicBezTo>
                        <a:pt x="192" y="385"/>
                        <a:pt x="192" y="384"/>
                        <a:pt x="191" y="383"/>
                      </a:cubicBezTo>
                      <a:cubicBezTo>
                        <a:pt x="190" y="382"/>
                        <a:pt x="190" y="381"/>
                        <a:pt x="188" y="3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4" name="Rectangle 10"/>
                <p:cNvSpPr>
                  <a:spLocks noChangeArrowheads="1"/>
                </p:cNvSpPr>
                <p:nvPr/>
              </p:nvSpPr>
              <p:spPr bwMode="auto">
                <a:xfrm>
                  <a:off x="2610" y="1248"/>
                  <a:ext cx="433" cy="7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39" name="Authentication" hidden="1"/>
          <p:cNvSpPr txBox="1">
            <a:spLocks/>
          </p:cNvSpPr>
          <p:nvPr/>
        </p:nvSpPr>
        <p:spPr>
          <a:xfrm>
            <a:off x="5540797" y="1187620"/>
            <a:ext cx="6381964" cy="4571792"/>
          </a:xfrm>
          <a:prstGeom prst="rect">
            <a:avLst/>
          </a:prstGeom>
        </p:spPr>
        <p:txBody>
          <a:bodyPr vert="horz" lIns="182880" tIns="146304" rIns="182880" bIns="146304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800" b="0" kern="120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175022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34290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517922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Authentication</a:t>
            </a:r>
          </a:p>
          <a:p>
            <a:pPr lvl="1"/>
            <a:r>
              <a:rPr lang="en-US" sz="2133" dirty="0">
                <a:latin typeface="+mj-lt"/>
              </a:rPr>
              <a:t>Secure authentication for users</a:t>
            </a:r>
          </a:p>
          <a:p>
            <a:pPr lvl="1"/>
            <a:r>
              <a:rPr lang="en-US" sz="2133" dirty="0">
                <a:latin typeface="+mj-lt"/>
              </a:rPr>
              <a:t>Password management is unwanted overhead</a:t>
            </a:r>
          </a:p>
          <a:p>
            <a:r>
              <a:rPr lang="en-US" sz="3200" dirty="0"/>
              <a:t>Data-in-flight security</a:t>
            </a:r>
          </a:p>
          <a:p>
            <a:pPr lvl="1"/>
            <a:r>
              <a:rPr lang="en-US" sz="2133" dirty="0">
                <a:latin typeface="+mj-lt"/>
              </a:rPr>
              <a:t>Secure data transfer over networks</a:t>
            </a:r>
          </a:p>
          <a:p>
            <a:pPr lvl="1"/>
            <a:r>
              <a:rPr lang="en-US" sz="2133" dirty="0">
                <a:latin typeface="+mj-lt"/>
              </a:rPr>
              <a:t>Services exposed over Internet</a:t>
            </a:r>
          </a:p>
          <a:p>
            <a:r>
              <a:rPr lang="en-US" sz="3200" dirty="0"/>
              <a:t>Data-at-rest security</a:t>
            </a:r>
          </a:p>
          <a:p>
            <a:pPr lvl="1"/>
            <a:r>
              <a:rPr lang="en-US" sz="2133" dirty="0">
                <a:latin typeface="+mj-lt"/>
              </a:rPr>
              <a:t>Secure data storage</a:t>
            </a:r>
          </a:p>
          <a:p>
            <a:pPr lvl="1"/>
            <a:r>
              <a:rPr lang="en-US" sz="2133" dirty="0">
                <a:latin typeface="+mj-lt"/>
              </a:rPr>
              <a:t>Enterprise data protection</a:t>
            </a:r>
          </a:p>
          <a:p>
            <a:pPr lvl="1"/>
            <a:endParaRPr lang="en-US" sz="2133" dirty="0">
              <a:latin typeface="+mj-lt"/>
            </a:endParaRPr>
          </a:p>
          <a:p>
            <a:pPr lvl="1"/>
            <a:endParaRPr lang="en-US" sz="21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1841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" y="2598773"/>
            <a:ext cx="11637012" cy="1660455"/>
          </a:xfrm>
        </p:spPr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“Let’s make the internet safer by getting rid of passwords”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2177" y="2552768"/>
            <a:ext cx="11106686" cy="1813958"/>
          </a:xfrm>
        </p:spPr>
        <p:txBody>
          <a:bodyPr/>
          <a:lstStyle/>
          <a:p>
            <a:r>
              <a:rPr lang="en-GB" dirty="0" smtClean="0"/>
              <a:t>Introducing Microsoft Passport and Windows Hello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21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Passport &amp; Windows Hello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20699"/>
          </a:xfrm>
        </p:spPr>
        <p:txBody>
          <a:bodyPr/>
          <a:lstStyle/>
          <a:p>
            <a:pPr lvl="0"/>
            <a:r>
              <a:rPr lang="en-US" dirty="0"/>
              <a:t>Convenient multi-factor authentication</a:t>
            </a:r>
          </a:p>
          <a:p>
            <a:r>
              <a:rPr lang="en-US" dirty="0"/>
              <a:t>Microsoft Passport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Enterprise-grade two-factor </a:t>
            </a:r>
            <a:r>
              <a:rPr lang="en-US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authentication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Device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+ biometric or PIN</a:t>
            </a:r>
          </a:p>
          <a:p>
            <a:pPr lvl="0"/>
            <a:r>
              <a:rPr lang="en-US" dirty="0"/>
              <a:t>Windows Hello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End-user experience for authentication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Biometric framework supporting face, iris and </a:t>
            </a:r>
            <a:r>
              <a:rPr lang="en-US" dirty="0" smtClean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fingerprint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21225" y="1226354"/>
            <a:ext cx="4270777" cy="3920373"/>
            <a:chOff x="7820215" y="1226353"/>
            <a:chExt cx="4270777" cy="39203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24"/>
            <a:stretch>
              <a:fillRect/>
            </a:stretch>
          </p:blipFill>
          <p:spPr>
            <a:xfrm>
              <a:off x="8891019" y="1484678"/>
              <a:ext cx="3199972" cy="2678027"/>
            </a:xfrm>
            <a:custGeom>
              <a:avLst/>
              <a:gdLst>
                <a:gd name="connsiteX0" fmla="*/ 0 w 3199972"/>
                <a:gd name="connsiteY0" fmla="*/ 0 h 2678027"/>
                <a:gd name="connsiteX1" fmla="*/ 3199972 w 3199972"/>
                <a:gd name="connsiteY1" fmla="*/ 0 h 2678027"/>
                <a:gd name="connsiteX2" fmla="*/ 3199972 w 3199972"/>
                <a:gd name="connsiteY2" fmla="*/ 2678027 h 2678027"/>
                <a:gd name="connsiteX3" fmla="*/ 0 w 3199972"/>
                <a:gd name="connsiteY3" fmla="*/ 2678027 h 2678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972" h="2678027">
                  <a:moveTo>
                    <a:pt x="0" y="0"/>
                  </a:moveTo>
                  <a:lnTo>
                    <a:pt x="3199972" y="0"/>
                  </a:lnTo>
                  <a:lnTo>
                    <a:pt x="3199972" y="2678027"/>
                  </a:lnTo>
                  <a:lnTo>
                    <a:pt x="0" y="2678027"/>
                  </a:lnTo>
                  <a:close/>
                </a:path>
              </a:pathLst>
            </a:cu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3703" t="9566" r="38712" b="4541"/>
            <a:stretch/>
          </p:blipFill>
          <p:spPr>
            <a:xfrm>
              <a:off x="7820215" y="1226353"/>
              <a:ext cx="4270777" cy="3920373"/>
            </a:xfrm>
            <a:custGeom>
              <a:avLst/>
              <a:gdLst>
                <a:gd name="connsiteX0" fmla="*/ 0 w 4270777"/>
                <a:gd name="connsiteY0" fmla="*/ 0 h 3920373"/>
                <a:gd name="connsiteX1" fmla="*/ 4270777 w 4270777"/>
                <a:gd name="connsiteY1" fmla="*/ 0 h 3920373"/>
                <a:gd name="connsiteX2" fmla="*/ 4270777 w 4270777"/>
                <a:gd name="connsiteY2" fmla="*/ 3920373 h 3920373"/>
                <a:gd name="connsiteX3" fmla="*/ 0 w 4270777"/>
                <a:gd name="connsiteY3" fmla="*/ 3920373 h 39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0777" h="3920373">
                  <a:moveTo>
                    <a:pt x="0" y="0"/>
                  </a:moveTo>
                  <a:lnTo>
                    <a:pt x="4270777" y="0"/>
                  </a:lnTo>
                  <a:lnTo>
                    <a:pt x="4270777" y="3920373"/>
                  </a:lnTo>
                  <a:lnTo>
                    <a:pt x="0" y="3920373"/>
                  </a:lnTo>
                  <a:close/>
                </a:path>
              </a:pathLst>
            </a:custGeom>
          </p:spPr>
        </p:pic>
      </p:grpSp>
      <p:grpSp>
        <p:nvGrpSpPr>
          <p:cNvPr id="9" name="Group 8"/>
          <p:cNvGrpSpPr/>
          <p:nvPr/>
        </p:nvGrpSpPr>
        <p:grpSpPr>
          <a:xfrm>
            <a:off x="7387000" y="2252669"/>
            <a:ext cx="5084433" cy="3177771"/>
            <a:chOff x="457200" y="2343150"/>
            <a:chExt cx="4480560" cy="28003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320" y="2749266"/>
              <a:ext cx="3035808" cy="1897202"/>
            </a:xfrm>
            <a:prstGeom prst="rect">
              <a:avLst/>
            </a:prstGeom>
          </p:spPr>
        </p:pic>
        <p:pic>
          <p:nvPicPr>
            <p:cNvPr id="11" name="Generic Tablet Frame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43150"/>
              <a:ext cx="4480560" cy="280035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467343" y="3207010"/>
            <a:ext cx="2177255" cy="2903007"/>
            <a:chOff x="4991005" y="184024"/>
            <a:chExt cx="3781615" cy="50421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428" y="1003294"/>
              <a:ext cx="1975104" cy="3510418"/>
            </a:xfrm>
            <a:prstGeom prst="rect">
              <a:avLst/>
            </a:prstGeom>
          </p:spPr>
        </p:pic>
        <p:pic>
          <p:nvPicPr>
            <p:cNvPr id="14" name="Generic Phone Frame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005" y="184024"/>
              <a:ext cx="3781615" cy="5042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567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Microsoft Passport for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2785314"/>
          </a:xfrm>
        </p:spPr>
        <p:txBody>
          <a:bodyPr/>
          <a:lstStyle/>
          <a:p>
            <a:r>
              <a:rPr lang="en-US" dirty="0" smtClean="0"/>
              <a:t>Designed for integration with your existing and future directory infrastructure and device deployments</a:t>
            </a:r>
          </a:p>
          <a:p>
            <a:pPr lvl="1">
              <a:spcAft>
                <a:spcPts val="800"/>
              </a:spcAft>
            </a:pPr>
            <a:r>
              <a:rPr lang="en-US" dirty="0" smtClean="0"/>
              <a:t>Azure Active Directory and on-premises Active Directory</a:t>
            </a:r>
          </a:p>
          <a:p>
            <a:pPr lvl="1"/>
            <a:r>
              <a:rPr lang="en-US" dirty="0" smtClean="0"/>
              <a:t>Single sign-on with PIN/Windows Hello</a:t>
            </a:r>
          </a:p>
          <a:p>
            <a:r>
              <a:rPr lang="en-US" dirty="0" smtClean="0"/>
              <a:t>Group Policy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47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Passport enrollment </a:t>
            </a:r>
            <a:r>
              <a:rPr lang="en-US" dirty="0" smtClean="0"/>
              <a:t>in Windows 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 smtClean="0"/>
              <a:t>During out-of-box-experience (OOBE)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61" y="2088842"/>
            <a:ext cx="5991679" cy="4493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62" y="2088842"/>
            <a:ext cx="5991677" cy="4493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89" y="2088842"/>
            <a:ext cx="5991679" cy="4493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08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586UpdateTemplate" id="{32B6E392-53B9-414B-AC80-EE9983752B6C}" vid="{B905524E-E4D5-4A62-83C3-FD8E81B6D319}"/>
    </a:ext>
  </a:extLst>
</a:theme>
</file>

<file path=ppt/theme/theme2.xml><?xml version="1.0" encoding="utf-8"?>
<a:theme xmlns:a="http://schemas.openxmlformats.org/drawingml/2006/main" name="BUILD WHITE TEMPLATE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586UpdateTemplate" id="{32B6E392-53B9-414B-AC80-EE9983752B6C}" vid="{491B22EF-08C3-43C5-9D6E-17B0F3A401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10586UpdateTemplate</Template>
  <TotalTime>0</TotalTime>
  <Words>478</Words>
  <Application>Microsoft Office PowerPoint</Application>
  <PresentationFormat>Widescreen</PresentationFormat>
  <Paragraphs>113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Lucida Console</vt:lpstr>
      <vt:lpstr>Segoe UI</vt:lpstr>
      <vt:lpstr>Segoe UI Light</vt:lpstr>
      <vt:lpstr>Segoe UI Semilight</vt:lpstr>
      <vt:lpstr>Wingdings</vt:lpstr>
      <vt:lpstr>1_BUILD CHARCOAL BACKGROUND</vt:lpstr>
      <vt:lpstr>BUILD WHITE TEMPLATE</vt:lpstr>
      <vt:lpstr>Microsoft Passport and Windows Hello  Developer’s Guide to Windows 10  Build 10586 SDK Update</vt:lpstr>
      <vt:lpstr>Age of cybercrime</vt:lpstr>
      <vt:lpstr>Password authentication</vt:lpstr>
      <vt:lpstr>Two-factor authentication</vt:lpstr>
      <vt:lpstr>“Let’s make the internet safer by getting rid of passwords”</vt:lpstr>
      <vt:lpstr>Introducing Microsoft Passport and Windows Hello</vt:lpstr>
      <vt:lpstr>Microsoft Passport &amp; Windows Hello</vt:lpstr>
      <vt:lpstr>What is Microsoft Passport for Work?</vt:lpstr>
      <vt:lpstr>Microsoft Passport enrollment in Windows 10</vt:lpstr>
      <vt:lpstr>Demo: How to setup your PIN</vt:lpstr>
      <vt:lpstr>Implementing Microsoft Passport and Windows Hello in your Universal Windows Platform app</vt:lpstr>
      <vt:lpstr>Steps to enable Microsoft Passport in your app </vt:lpstr>
      <vt:lpstr>Enabling Microsoft Passport in your app</vt:lpstr>
      <vt:lpstr>Storing public keys for the user</vt:lpstr>
      <vt:lpstr>Demo: Step 1, enroll new device and user</vt:lpstr>
      <vt:lpstr>Microsoft Passport authentication</vt:lpstr>
      <vt:lpstr>High level overview authentication process</vt:lpstr>
      <vt:lpstr>Demo: Authenticate user against backend</vt:lpstr>
      <vt:lpstr>Other things to consider</vt:lpstr>
      <vt:lpstr>Summary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2015-12-14T19:28:02Z</dcterms:created>
  <dcterms:modified xsi:type="dcterms:W3CDTF">2015-12-14T19:28:10Z</dcterms:modified>
</cp:coreProperties>
</file>